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6" r:id="rId2"/>
    <p:sldMasterId id="2147483665" r:id="rId3"/>
  </p:sldMasterIdLst>
  <p:notesMasterIdLst>
    <p:notesMasterId r:id="rId4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Source Sans Pro" panose="020B0503030403020204" pitchFamily="34" charset="0"/>
      <p:regular r:id="rId45"/>
      <p:bold r:id="rId46"/>
      <p:italic r:id="rId47"/>
      <p:boldItalic r:id="rId48"/>
    </p:embeddedFont>
    <p:embeddedFont>
      <p:font typeface="Source Sans Pro SemiBold" panose="020B0603030403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iOlsO08EuobxJRpxhgMZ510hX8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0" d="100"/>
          <a:sy n="160" d="100"/>
        </p:scale>
        <p:origin x="204" y="1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5.fntdata"/><Relationship Id="rId53" Type="http://customschemas.google.com/relationships/presentationmetadata" Target="meta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6df1981ad_3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g76df1981ad_3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df1981ad_3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g76df1981ad_3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6df1981ad_3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8" name="Google Shape;248;g76df1981ad_3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6df1981ad_3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6" name="Google Shape;256;g76df1981ad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54cf4eb34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g754cf4eb3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54cf4eb34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2" name="Google Shape;272;g754cf4eb3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54cf4eb34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g754cf4eb3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504bc7c6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g7504bc7c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fdcbfb1cd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g7fdcbfb1c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000c0bdc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g8000c0bd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000c0bdcf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 name="Google Shape;309;g8000c0bdc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000c0bdcf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g8000c0bdc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43d8329e3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g843d8329e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43d8329e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g843d8329e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43d8329e3_4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t>Now we want to introducing the AI FAIRNESS 3 60 package to you, here is the aif 360  detect bias pipeline, as we can see, during the whole modeling process there are three parts we can check the weather the bias exist, pre processing in processing and post processing</a:t>
            </a:r>
            <a:endParaRPr/>
          </a:p>
        </p:txBody>
      </p:sp>
      <p:sp>
        <p:nvSpPr>
          <p:cNvPr id="359" name="Google Shape;359;g843d8329e3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t>There are many metrics and mitigate bias algorithm in this package. In its open soucre toolkit, aif has over 70 fairness metrics </a:t>
            </a:r>
            <a:r>
              <a:rPr lang="zh-CN" sz="1400">
                <a:solidFill>
                  <a:srgbClr val="0E101A"/>
                </a:solidFill>
                <a:highlight>
                  <a:schemeClr val="lt1"/>
                </a:highlight>
                <a:latin typeface="Source Sans Pro"/>
                <a:ea typeface="Source Sans Pro"/>
                <a:cs typeface="Source Sans Pro"/>
                <a:sym typeface="Source Sans Pro"/>
              </a:rPr>
              <a:t>the mainstream 5 metrics are </a:t>
            </a:r>
            <a:r>
              <a:rPr lang="zh-CN" sz="1400">
                <a:solidFill>
                  <a:schemeClr val="dk1"/>
                </a:solidFill>
                <a:highlight>
                  <a:schemeClr val="lt1"/>
                </a:highlight>
                <a:latin typeface="Source Sans Pro"/>
                <a:ea typeface="Source Sans Pro"/>
                <a:cs typeface="Source Sans Pro"/>
                <a:sym typeface="Source Sans Pro"/>
              </a:rPr>
              <a:t>disparate impact</a:t>
            </a:r>
            <a:r>
              <a:rPr lang="zh-CN" sz="1400">
                <a:solidFill>
                  <a:schemeClr val="dk1"/>
                </a:solidFill>
                <a:latin typeface="Source Sans Pro"/>
                <a:ea typeface="Source Sans Pro"/>
                <a:cs typeface="Source Sans Pro"/>
                <a:sym typeface="Source Sans Pro"/>
              </a:rPr>
              <a:t>, </a:t>
            </a:r>
            <a:r>
              <a:rPr lang="zh-CN" sz="1400">
                <a:solidFill>
                  <a:schemeClr val="dk1"/>
                </a:solidFill>
                <a:highlight>
                  <a:schemeClr val="lt1"/>
                </a:highlight>
                <a:latin typeface="Source Sans Pro"/>
                <a:ea typeface="Source Sans Pro"/>
                <a:cs typeface="Source Sans Pro"/>
                <a:sym typeface="Source Sans Pro"/>
              </a:rPr>
              <a:t>average odds difference</a:t>
            </a:r>
            <a:r>
              <a:rPr lang="zh-CN" sz="1400">
                <a:solidFill>
                  <a:schemeClr val="dk1"/>
                </a:solidFill>
                <a:latin typeface="Source Sans Pro"/>
                <a:ea typeface="Source Sans Pro"/>
                <a:cs typeface="Source Sans Pro"/>
                <a:sym typeface="Source Sans Pro"/>
              </a:rPr>
              <a:t>, statistical parity difference and equal opportunity difference. AIF 360 also contains 10 bias mitigation algorithms that span three categories, including pre-processing, in-processing, and post-processing algorithms. </a:t>
            </a:r>
            <a:endParaRPr/>
          </a:p>
        </p:txBody>
      </p:sp>
      <p:sp>
        <p:nvSpPr>
          <p:cNvPr id="368" name="Google Shape;36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43d8329e3_2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t>Here is the definition of the disparate impact and statistical parity difference</a:t>
            </a:r>
            <a:endParaRPr/>
          </a:p>
        </p:txBody>
      </p:sp>
      <p:sp>
        <p:nvSpPr>
          <p:cNvPr id="376" name="Google Shape;376;g843d8329e3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3d8329e3_6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zh-CN"/>
              <a:t>For your convinience, please allow us to use graph to explain these two metircs. The unprivileged group is the one we want to protect for example  female and the privileged group is the mainstream group for example male. These two metrics are just different interpretations of the same data. And we will apply these two metrics into our dataset</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lnSpc>
                <a:spcPct val="100000"/>
              </a:lnSpc>
              <a:spcBef>
                <a:spcPts val="1200"/>
              </a:spcBef>
              <a:spcAft>
                <a:spcPts val="0"/>
              </a:spcAft>
              <a:buSzPts val="1100"/>
              <a:buNone/>
            </a:pPr>
            <a:endParaRPr/>
          </a:p>
        </p:txBody>
      </p:sp>
      <p:sp>
        <p:nvSpPr>
          <p:cNvPr id="384" name="Google Shape;384;g843d8329e3_6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54cf4eb34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754cf4eb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fdcbfb1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sz="1600">
                <a:solidFill>
                  <a:schemeClr val="dk1"/>
                </a:solidFill>
                <a:latin typeface="Source Sans Pro"/>
                <a:ea typeface="Source Sans Pro"/>
                <a:cs typeface="Source Sans Pro"/>
                <a:sym typeface="Source Sans Pro"/>
              </a:rPr>
              <a:t>The value of both disparate impact and statistical parity difference for training and test data set are in the range of  the fairness and we marked the reasonable bias in green font. For example, the left table shows that in a small data set. We choose gender as the test variable and the male is the privileged group, the female is unprivileged group. Then we calculate each metrics for this group and got zero point nine six four and minus zero point zero two nine.</a:t>
            </a:r>
            <a:endParaRPr/>
          </a:p>
        </p:txBody>
      </p:sp>
      <p:sp>
        <p:nvSpPr>
          <p:cNvPr id="395" name="Google Shape;395;g7fdcbfb1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843d8329e3_6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sz="1500"/>
              <a:t>In previous slides We have proved that we don't have bias in our dataset. But what if the future data bring bias into our model. So we made a faked data set and continue to check How can we mitigate the bias. So we increase the males recommend rate and decrease the female recommend rate in our fake data set. Just as the graph shows the left one is before fake the right one is after fake</a:t>
            </a:r>
            <a:endParaRPr sz="1500"/>
          </a:p>
        </p:txBody>
      </p:sp>
      <p:sp>
        <p:nvSpPr>
          <p:cNvPr id="404" name="Google Shape;404;g843d8329e3_6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43d8329e3_6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sz="1600"/>
              <a:t>Here is the result of fake data. these two table shows how the bias mitigation algorithm works.The above table shows that there exist bias out of fairness range in our fake data.The below table shows that after we use to mitigate bias algorithm,This algorithm is what we just mentioned before in the pre processing,its name is reweighting algorithm,it modified weights of different training examples. And we can see we mitigate all the bias as the two metrics . </a:t>
            </a:r>
            <a:endParaRPr sz="1600"/>
          </a:p>
        </p:txBody>
      </p:sp>
      <p:sp>
        <p:nvSpPr>
          <p:cNvPr id="412" name="Google Shape;412;g843d8329e3_6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843d8329e3_1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2" name="Google Shape;422;g843d8329e3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843d8329e3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9" name="Google Shape;429;g843d8329e3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7" name="Google Shape;4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54cf4eb34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4" name="Google Shape;444;g754cf4eb34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54cf4eb3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g754cf4eb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54cf4eb34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g754cf4eb3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6df1981ad_3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g76df1981ad_3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6df1981ad_3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g76df1981ad_3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01d1dbcb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g801d1dbc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01d1dbcb1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g801d1dbcb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10"/>
        <p:cNvGrpSpPr/>
        <p:nvPr/>
      </p:nvGrpSpPr>
      <p:grpSpPr>
        <a:xfrm>
          <a:off x="0" y="0"/>
          <a:ext cx="0" cy="0"/>
          <a:chOff x="0" y="0"/>
          <a:chExt cx="0" cy="0"/>
        </a:xfrm>
      </p:grpSpPr>
      <p:sp>
        <p:nvSpPr>
          <p:cNvPr id="11" name="Google Shape;11;p9"/>
          <p:cNvSpPr/>
          <p:nvPr/>
        </p:nvSpPr>
        <p:spPr>
          <a:xfrm>
            <a:off x="0" y="4807744"/>
            <a:ext cx="9155100" cy="3429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803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12" name="Google Shape;12;p9"/>
          <p:cNvSpPr txBox="1">
            <a:spLocks noGrp="1"/>
          </p:cNvSpPr>
          <p:nvPr>
            <p:ph type="title"/>
          </p:nvPr>
        </p:nvSpPr>
        <p:spPr>
          <a:xfrm>
            <a:off x="1603378" y="1538765"/>
            <a:ext cx="2954400" cy="925800"/>
          </a:xfrm>
          <a:prstGeom prst="rect">
            <a:avLst/>
          </a:prstGeom>
          <a:noFill/>
          <a:ln>
            <a:noFill/>
          </a:ln>
        </p:spPr>
        <p:txBody>
          <a:bodyPr spcFirstLastPara="1" wrap="square" lIns="0" tIns="45700" rIns="91425" bIns="45700" anchor="b" anchorCtr="0">
            <a:noAutofit/>
          </a:bodyPr>
          <a:lstStyle>
            <a:lvl1pPr lvl="0" algn="r">
              <a:lnSpc>
                <a:spcPct val="85000"/>
              </a:lnSpc>
              <a:spcBef>
                <a:spcPts val="0"/>
              </a:spcBef>
              <a:spcAft>
                <a:spcPts val="0"/>
              </a:spcAft>
              <a:buSzPts val="1400"/>
              <a:buNone/>
              <a:defRPr sz="2000" b="1">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3" name="Google Shape;13;p9"/>
          <p:cNvSpPr txBox="1">
            <a:spLocks noGrp="1"/>
          </p:cNvSpPr>
          <p:nvPr>
            <p:ph type="body" idx="1"/>
          </p:nvPr>
        </p:nvSpPr>
        <p:spPr>
          <a:xfrm>
            <a:off x="1603378" y="2571750"/>
            <a:ext cx="2954400" cy="933000"/>
          </a:xfrm>
          <a:prstGeom prst="rect">
            <a:avLst/>
          </a:prstGeom>
          <a:noFill/>
          <a:ln>
            <a:noFill/>
          </a:ln>
        </p:spPr>
        <p:txBody>
          <a:bodyPr spcFirstLastPara="1" wrap="square" lIns="0" tIns="45700" rIns="0" bIns="45700" anchor="t" anchorCtr="0">
            <a:noAutofit/>
          </a:bodyPr>
          <a:lstStyle>
            <a:lvl1pPr marL="457200" lvl="0" indent="-228600" algn="r">
              <a:lnSpc>
                <a:spcPct val="100000"/>
              </a:lnSpc>
              <a:spcBef>
                <a:spcPts val="240"/>
              </a:spcBef>
              <a:spcAft>
                <a:spcPts val="0"/>
              </a:spcAft>
              <a:buSzPts val="1200"/>
              <a:buNone/>
              <a:defRPr sz="1200" cap="none">
                <a:solidFill>
                  <a:srgbClr val="A4001D"/>
                </a:solidFill>
              </a:defRPr>
            </a:lvl1pPr>
            <a:lvl2pPr marL="914400" lvl="1" indent="-228600" algn="l">
              <a:lnSpc>
                <a:spcPct val="100000"/>
              </a:lnSpc>
              <a:spcBef>
                <a:spcPts val="240"/>
              </a:spcBef>
              <a:spcAft>
                <a:spcPts val="0"/>
              </a:spcAft>
              <a:buSzPts val="1200"/>
              <a:buNone/>
              <a:defRPr sz="1200"/>
            </a:lvl2pPr>
            <a:lvl3pPr marL="1371600" lvl="2" indent="-228600" algn="l">
              <a:lnSpc>
                <a:spcPct val="100000"/>
              </a:lnSpc>
              <a:spcBef>
                <a:spcPts val="200"/>
              </a:spcBef>
              <a:spcAft>
                <a:spcPts val="0"/>
              </a:spcAft>
              <a:buSzPts val="102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4" name="Google Shape;14;p9"/>
          <p:cNvSpPr>
            <a:spLocks noGrp="1"/>
          </p:cNvSpPr>
          <p:nvPr>
            <p:ph type="pic" idx="2"/>
          </p:nvPr>
        </p:nvSpPr>
        <p:spPr>
          <a:xfrm>
            <a:off x="4665662" y="1535112"/>
            <a:ext cx="1950900" cy="1950900"/>
          </a:xfrm>
          <a:prstGeom prst="rect">
            <a:avLst/>
          </a:prstGeom>
          <a:blipFill rotWithShape="1">
            <a:blip r:embed="rId2">
              <a:alphaModFix/>
            </a:blip>
            <a:stretch>
              <a:fillRect/>
            </a:stretch>
          </a:blipFill>
          <a:ln w="44450" cap="flat" cmpd="sng">
            <a:solidFill>
              <a:schemeClr val="lt1"/>
            </a:solidFill>
            <a:prstDash val="solid"/>
            <a:round/>
            <a:headEnd type="none" w="sm" len="sm"/>
            <a:tailEnd type="none" w="sm" len="sm"/>
          </a:ln>
          <a:effectLst>
            <a:outerShdw blurRad="50800" dist="25400" dir="2700000" algn="tl" rotWithShape="0">
              <a:srgbClr val="000000">
                <a:alpha val="34117"/>
              </a:srgbClr>
            </a:outerShdw>
          </a:effectLst>
        </p:spPr>
        <p:txBody>
          <a:bodyPr spcFirstLastPara="1" wrap="square" lIns="0" tIns="45700" rIns="0" bIns="45700" anchor="t" anchorCtr="0">
            <a:noAutofit/>
          </a:bodyPr>
          <a:lstStyle>
            <a:lvl1pPr marR="0" lvl="0" algn="l" rtl="0">
              <a:lnSpc>
                <a:spcPct val="100000"/>
              </a:lnSpc>
              <a:spcBef>
                <a:spcPts val="240"/>
              </a:spcBef>
              <a:spcAft>
                <a:spcPts val="0"/>
              </a:spcAft>
              <a:buClr>
                <a:schemeClr val="lt2"/>
              </a:buClr>
              <a:buSzPts val="1200"/>
              <a:buFont typeface="Noto Sans Symbols"/>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Source Sans Pro"/>
                <a:ea typeface="Source Sans Pro"/>
                <a:cs typeface="Source Sans Pro"/>
                <a:sym typeface="Source Sans Pro"/>
              </a:defRPr>
            </a:lvl2pPr>
            <a:lvl3pPr marR="0" lvl="2"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Source Sans Pro"/>
                <a:ea typeface="Source Sans Pro"/>
                <a:cs typeface="Source Sans Pro"/>
                <a:sym typeface="Source Sans Pro"/>
              </a:defRPr>
            </a:lvl3pPr>
            <a:lvl4pPr marR="0" lvl="3" algn="l" rtl="0">
              <a:lnSpc>
                <a:spcPct val="100000"/>
              </a:lnSpc>
              <a:spcBef>
                <a:spcPts val="360"/>
              </a:spcBef>
              <a:spcAft>
                <a:spcPts val="0"/>
              </a:spcAft>
              <a:buClr>
                <a:schemeClr val="lt2"/>
              </a:buClr>
              <a:buSzPts val="1800"/>
              <a:buFont typeface="Arial"/>
              <a:buChar char="•"/>
              <a:defRPr sz="1800" b="0" i="0" u="none" strike="noStrike" cap="none">
                <a:solidFill>
                  <a:srgbClr val="595959"/>
                </a:solidFill>
                <a:latin typeface="Source Sans Pro"/>
                <a:ea typeface="Source Sans Pro"/>
                <a:cs typeface="Source Sans Pro"/>
                <a:sym typeface="Source Sans Pro"/>
              </a:defRPr>
            </a:lvl4pPr>
            <a:lvl5pPr marR="0" lvl="4"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Source Sans Pro"/>
                <a:ea typeface="Source Sans Pro"/>
                <a:cs typeface="Source Sans Pro"/>
                <a:sym typeface="Source Sans Pro"/>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55"/>
        <p:cNvGrpSpPr/>
        <p:nvPr/>
      </p:nvGrpSpPr>
      <p:grpSpPr>
        <a:xfrm>
          <a:off x="0" y="0"/>
          <a:ext cx="0" cy="0"/>
          <a:chOff x="0" y="0"/>
          <a:chExt cx="0" cy="0"/>
        </a:xfrm>
      </p:grpSpPr>
      <p:pic>
        <p:nvPicPr>
          <p:cNvPr id="56" name="Google Shape;56;p19" descr="SUSig_White.eps"/>
          <p:cNvPicPr preferRelativeResize="0"/>
          <p:nvPr/>
        </p:nvPicPr>
        <p:blipFill rotWithShape="1">
          <a:blip r:embed="rId2">
            <a:alphaModFix/>
          </a:blip>
          <a:srcRect/>
          <a:stretch/>
        </p:blipFill>
        <p:spPr>
          <a:xfrm>
            <a:off x="6610350" y="4811316"/>
            <a:ext cx="1534714" cy="188119"/>
          </a:xfrm>
          <a:prstGeom prst="rect">
            <a:avLst/>
          </a:prstGeom>
          <a:noFill/>
          <a:ln>
            <a:noFill/>
          </a:ln>
        </p:spPr>
      </p:pic>
      <p:sp>
        <p:nvSpPr>
          <p:cNvPr id="57" name="Google Shape;57;p19"/>
          <p:cNvSpPr/>
          <p:nvPr/>
        </p:nvSpPr>
        <p:spPr>
          <a:xfrm>
            <a:off x="0" y="4807744"/>
            <a:ext cx="9155100" cy="342900"/>
          </a:xfrm>
          <a:prstGeom prst="rect">
            <a:avLst/>
          </a:prstGeom>
          <a:solidFill>
            <a:schemeClr val="lt2"/>
          </a:solidFill>
          <a:ln w="9525" cap="flat" cmpd="sng">
            <a:solidFill>
              <a:schemeClr val="accent1"/>
            </a:solidFill>
            <a:prstDash val="solid"/>
            <a:miter lim="800000"/>
            <a:headEnd type="none" w="sm" len="sm"/>
            <a:tailEnd type="none" w="sm" len="sm"/>
          </a:ln>
          <a:effectLst>
            <a:outerShdw blurRad="38100" dist="25401" dir="2700000" algn="br" rotWithShape="0">
              <a:srgbClr val="808080">
                <a:alpha val="5803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58" name="Google Shape;58;p19"/>
          <p:cNvSpPr txBox="1">
            <a:spLocks noGrp="1"/>
          </p:cNvSpPr>
          <p:nvPr>
            <p:ph type="ctrTitle"/>
          </p:nvPr>
        </p:nvSpPr>
        <p:spPr>
          <a:xfrm>
            <a:off x="457200" y="1953277"/>
            <a:ext cx="8229600" cy="618600"/>
          </a:xfrm>
          <a:prstGeom prst="rect">
            <a:avLst/>
          </a:prstGeom>
          <a:noFill/>
          <a:ln>
            <a:noFill/>
          </a:ln>
        </p:spPr>
        <p:txBody>
          <a:bodyPr spcFirstLastPara="1" wrap="square" lIns="0" tIns="45700" rIns="91425" bIns="45700" anchor="b" anchorCtr="0">
            <a:noAutofit/>
          </a:bodyPr>
          <a:lstStyle>
            <a:lvl1pPr lvl="0" algn="ctr">
              <a:lnSpc>
                <a:spcPct val="85000"/>
              </a:lnSpc>
              <a:spcBef>
                <a:spcPts val="0"/>
              </a:spcBef>
              <a:spcAft>
                <a:spcPts val="0"/>
              </a:spcAft>
              <a:buSzPts val="1400"/>
              <a:buNone/>
              <a:defRPr sz="36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9" name="Google Shape;59;p19"/>
          <p:cNvSpPr txBox="1">
            <a:spLocks noGrp="1"/>
          </p:cNvSpPr>
          <p:nvPr>
            <p:ph type="body" idx="1"/>
          </p:nvPr>
        </p:nvSpPr>
        <p:spPr>
          <a:xfrm>
            <a:off x="1603375" y="3599022"/>
            <a:ext cx="6059400" cy="205800"/>
          </a:xfrm>
          <a:prstGeom prst="rect">
            <a:avLst/>
          </a:prstGeom>
          <a:noFill/>
          <a:ln>
            <a:noFill/>
          </a:ln>
        </p:spPr>
        <p:txBody>
          <a:bodyPr spcFirstLastPara="1" wrap="square" lIns="0" tIns="45700" rIns="0" bIns="45700" anchor="ctr" anchorCtr="1">
            <a:noAutofit/>
          </a:bodyPr>
          <a:lstStyle>
            <a:lvl1pPr marL="457200" lvl="0" indent="-228600" algn="ctr">
              <a:lnSpc>
                <a:spcPct val="100000"/>
              </a:lnSpc>
              <a:spcBef>
                <a:spcPts val="360"/>
              </a:spcBef>
              <a:spcAft>
                <a:spcPts val="0"/>
              </a:spcAft>
              <a:buClr>
                <a:srgbClr val="595959"/>
              </a:buClr>
              <a:buSzPts val="1800"/>
              <a:buNone/>
              <a:defRPr sz="1800" cap="none">
                <a:solidFill>
                  <a:srgbClr val="595959"/>
                </a:solidFill>
              </a:defRPr>
            </a:lvl1pPr>
            <a:lvl2pPr marL="914400" lvl="1" indent="-228600" algn="l">
              <a:lnSpc>
                <a:spcPct val="100000"/>
              </a:lnSpc>
              <a:spcBef>
                <a:spcPts val="360"/>
              </a:spcBef>
              <a:spcAft>
                <a:spcPts val="0"/>
              </a:spcAft>
              <a:buSzPts val="1800"/>
              <a:buNone/>
              <a:defRPr/>
            </a:lvl2pPr>
            <a:lvl3pPr marL="1371600" lvl="2" indent="-228600" algn="l">
              <a:lnSpc>
                <a:spcPct val="100000"/>
              </a:lnSpc>
              <a:spcBef>
                <a:spcPts val="360"/>
              </a:spcBef>
              <a:spcAft>
                <a:spcPts val="0"/>
              </a:spcAft>
              <a:buSzPts val="1836"/>
              <a:buNone/>
              <a:defRPr/>
            </a:lvl3pPr>
            <a:lvl4pPr marL="1828800" lvl="3" indent="-228600" algn="l">
              <a:lnSpc>
                <a:spcPct val="100000"/>
              </a:lnSpc>
              <a:spcBef>
                <a:spcPts val="360"/>
              </a:spcBef>
              <a:spcAft>
                <a:spcPts val="0"/>
              </a:spcAft>
              <a:buSzPts val="1800"/>
              <a:buNone/>
              <a:defRPr/>
            </a:lvl4pPr>
            <a:lvl5pPr marL="2286000" lvl="4" indent="-228600" algn="l">
              <a:lnSpc>
                <a:spcPct val="100000"/>
              </a:lnSpc>
              <a:spcBef>
                <a:spcPts val="360"/>
              </a:spcBef>
              <a:spcAft>
                <a:spcPts val="0"/>
              </a:spcAft>
              <a:buSzPts val="18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0" name="Google Shape;60;p19"/>
          <p:cNvSpPr txBox="1">
            <a:spLocks noGrp="1"/>
          </p:cNvSpPr>
          <p:nvPr>
            <p:ph type="subTitle" idx="2"/>
          </p:nvPr>
        </p:nvSpPr>
        <p:spPr>
          <a:xfrm>
            <a:off x="457200" y="2571751"/>
            <a:ext cx="8229600" cy="462000"/>
          </a:xfrm>
          <a:prstGeom prst="rect">
            <a:avLst/>
          </a:prstGeom>
          <a:noFill/>
          <a:ln>
            <a:noFill/>
          </a:ln>
        </p:spPr>
        <p:txBody>
          <a:bodyPr spcFirstLastPara="1" wrap="square" lIns="0" tIns="45700" rIns="0" bIns="45700" anchor="t" anchorCtr="0">
            <a:noAutofit/>
          </a:bodyPr>
          <a:lstStyle>
            <a:lvl1pPr lvl="0" algn="ctr">
              <a:lnSpc>
                <a:spcPct val="100000"/>
              </a:lnSpc>
              <a:spcBef>
                <a:spcPts val="480"/>
              </a:spcBef>
              <a:spcAft>
                <a:spcPts val="0"/>
              </a:spcAft>
              <a:buClr>
                <a:srgbClr val="A4001D"/>
              </a:buClr>
              <a:buSzPts val="2400"/>
              <a:buNone/>
              <a:defRPr sz="2400" cap="small">
                <a:solidFill>
                  <a:srgbClr val="A4001D"/>
                </a:solidFill>
              </a:defRPr>
            </a:lvl1pPr>
            <a:lvl2pPr lvl="1" algn="ctr">
              <a:lnSpc>
                <a:spcPct val="100000"/>
              </a:lnSpc>
              <a:spcBef>
                <a:spcPts val="360"/>
              </a:spcBef>
              <a:spcAft>
                <a:spcPts val="0"/>
              </a:spcAft>
              <a:buSzPts val="1800"/>
              <a:buNone/>
              <a:defRPr>
                <a:solidFill>
                  <a:srgbClr val="888888"/>
                </a:solidFill>
              </a:defRPr>
            </a:lvl2pPr>
            <a:lvl3pPr lvl="2" algn="ctr">
              <a:lnSpc>
                <a:spcPct val="100000"/>
              </a:lnSpc>
              <a:spcBef>
                <a:spcPts val="360"/>
              </a:spcBef>
              <a:spcAft>
                <a:spcPts val="0"/>
              </a:spcAft>
              <a:buSzPts val="1836"/>
              <a:buNone/>
              <a:defRPr>
                <a:solidFill>
                  <a:srgbClr val="888888"/>
                </a:solidFill>
              </a:defRPr>
            </a:lvl3pPr>
            <a:lvl4pPr lvl="3" algn="ctr">
              <a:lnSpc>
                <a:spcPct val="100000"/>
              </a:lnSpc>
              <a:spcBef>
                <a:spcPts val="360"/>
              </a:spcBef>
              <a:spcAft>
                <a:spcPts val="0"/>
              </a:spcAft>
              <a:buSzPts val="1800"/>
              <a:buNone/>
              <a:defRPr>
                <a:solidFill>
                  <a:srgbClr val="888888"/>
                </a:solidFill>
              </a:defRPr>
            </a:lvl4pPr>
            <a:lvl5pPr lvl="4" algn="ctr">
              <a:lnSpc>
                <a:spcPct val="100000"/>
              </a:lnSpc>
              <a:spcBef>
                <a:spcPts val="360"/>
              </a:spcBef>
              <a:spcAft>
                <a:spcPts val="0"/>
              </a:spcAft>
              <a:buSzPts val="18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61"/>
        <p:cNvGrpSpPr/>
        <p:nvPr/>
      </p:nvGrpSpPr>
      <p:grpSpPr>
        <a:xfrm>
          <a:off x="0" y="0"/>
          <a:ext cx="0" cy="0"/>
          <a:chOff x="0" y="0"/>
          <a:chExt cx="0" cy="0"/>
        </a:xfrm>
      </p:grpSpPr>
      <p:sp>
        <p:nvSpPr>
          <p:cNvPr id="62" name="Google Shape;62;p20"/>
          <p:cNvSpPr/>
          <p:nvPr/>
        </p:nvSpPr>
        <p:spPr>
          <a:xfrm>
            <a:off x="0" y="4807744"/>
            <a:ext cx="9155100" cy="342900"/>
          </a:xfrm>
          <a:prstGeom prst="rect">
            <a:avLst/>
          </a:prstGeom>
          <a:solidFill>
            <a:schemeClr val="lt2"/>
          </a:solidFill>
          <a:ln w="9525" cap="flat" cmpd="sng">
            <a:solidFill>
              <a:schemeClr val="accent1"/>
            </a:solidFill>
            <a:prstDash val="solid"/>
            <a:miter lim="800000"/>
            <a:headEnd type="none" w="sm" len="sm"/>
            <a:tailEnd type="none" w="sm" len="sm"/>
          </a:ln>
          <a:effectLst>
            <a:outerShdw blurRad="38100" dist="25401" dir="2700000" algn="br" rotWithShape="0">
              <a:srgbClr val="808080">
                <a:alpha val="5803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63" name="Google Shape;63;p20"/>
          <p:cNvSpPr txBox="1">
            <a:spLocks noGrp="1"/>
          </p:cNvSpPr>
          <p:nvPr>
            <p:ph type="title"/>
          </p:nvPr>
        </p:nvSpPr>
        <p:spPr>
          <a:xfrm>
            <a:off x="1603378" y="1538765"/>
            <a:ext cx="2954400" cy="925800"/>
          </a:xfrm>
          <a:prstGeom prst="rect">
            <a:avLst/>
          </a:prstGeom>
          <a:noFill/>
          <a:ln>
            <a:noFill/>
          </a:ln>
        </p:spPr>
        <p:txBody>
          <a:bodyPr spcFirstLastPara="1" wrap="square" lIns="0" tIns="45700" rIns="91425" bIns="45700" anchor="b" anchorCtr="0">
            <a:noAutofit/>
          </a:bodyPr>
          <a:lstStyle>
            <a:lvl1pPr lvl="0" algn="r">
              <a:lnSpc>
                <a:spcPct val="85000"/>
              </a:lnSpc>
              <a:spcBef>
                <a:spcPts val="0"/>
              </a:spcBef>
              <a:spcAft>
                <a:spcPts val="0"/>
              </a:spcAft>
              <a:buSzPts val="1400"/>
              <a:buNone/>
              <a:defRPr sz="2000" b="1">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64" name="Google Shape;64;p20"/>
          <p:cNvSpPr txBox="1">
            <a:spLocks noGrp="1"/>
          </p:cNvSpPr>
          <p:nvPr>
            <p:ph type="body" idx="1"/>
          </p:nvPr>
        </p:nvSpPr>
        <p:spPr>
          <a:xfrm>
            <a:off x="1603378" y="2571750"/>
            <a:ext cx="2954400" cy="933000"/>
          </a:xfrm>
          <a:prstGeom prst="rect">
            <a:avLst/>
          </a:prstGeom>
          <a:noFill/>
          <a:ln>
            <a:noFill/>
          </a:ln>
        </p:spPr>
        <p:txBody>
          <a:bodyPr spcFirstLastPara="1" wrap="square" lIns="0" tIns="45700" rIns="0" bIns="45700" anchor="t" anchorCtr="0">
            <a:noAutofit/>
          </a:bodyPr>
          <a:lstStyle>
            <a:lvl1pPr marL="457200" lvl="0" indent="-228600" algn="r">
              <a:lnSpc>
                <a:spcPct val="100000"/>
              </a:lnSpc>
              <a:spcBef>
                <a:spcPts val="240"/>
              </a:spcBef>
              <a:spcAft>
                <a:spcPts val="0"/>
              </a:spcAft>
              <a:buClr>
                <a:srgbClr val="A4001D"/>
              </a:buClr>
              <a:buSzPts val="1200"/>
              <a:buNone/>
              <a:defRPr sz="1200" cap="none">
                <a:solidFill>
                  <a:srgbClr val="A4001D"/>
                </a:solidFill>
              </a:defRPr>
            </a:lvl1pPr>
            <a:lvl2pPr marL="914400" lvl="1" indent="-228600" algn="l">
              <a:lnSpc>
                <a:spcPct val="100000"/>
              </a:lnSpc>
              <a:spcBef>
                <a:spcPts val="240"/>
              </a:spcBef>
              <a:spcAft>
                <a:spcPts val="0"/>
              </a:spcAft>
              <a:buSzPts val="1200"/>
              <a:buNone/>
              <a:defRPr sz="1200"/>
            </a:lvl2pPr>
            <a:lvl3pPr marL="1371600" lvl="2" indent="-228600" algn="l">
              <a:lnSpc>
                <a:spcPct val="100000"/>
              </a:lnSpc>
              <a:spcBef>
                <a:spcPts val="200"/>
              </a:spcBef>
              <a:spcAft>
                <a:spcPts val="0"/>
              </a:spcAft>
              <a:buSzPts val="102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20"/>
          <p:cNvSpPr>
            <a:spLocks noGrp="1"/>
          </p:cNvSpPr>
          <p:nvPr>
            <p:ph type="pic" idx="2"/>
          </p:nvPr>
        </p:nvSpPr>
        <p:spPr>
          <a:xfrm>
            <a:off x="4665662" y="1535112"/>
            <a:ext cx="1950900" cy="1950900"/>
          </a:xfrm>
          <a:prstGeom prst="rect">
            <a:avLst/>
          </a:prstGeom>
          <a:blipFill rotWithShape="1">
            <a:blip r:embed="rId2">
              <a:alphaModFix/>
            </a:blip>
            <a:stretch>
              <a:fillRect/>
            </a:stretch>
          </a:blipFill>
          <a:ln w="44450" cap="flat" cmpd="sng">
            <a:solidFill>
              <a:schemeClr val="lt1"/>
            </a:solidFill>
            <a:prstDash val="solid"/>
            <a:round/>
            <a:headEnd type="none" w="sm" len="sm"/>
            <a:tailEnd type="none" w="sm" len="sm"/>
          </a:ln>
          <a:effectLst>
            <a:outerShdw blurRad="50800" dist="25400" dir="2700000" algn="tl" rotWithShape="0">
              <a:srgbClr val="000000">
                <a:alpha val="34117"/>
              </a:srgbClr>
            </a:outerShdw>
          </a:effectLst>
        </p:spPr>
        <p:txBody>
          <a:bodyPr spcFirstLastPara="1" wrap="square" lIns="0" tIns="45700" rIns="0" bIns="45700" anchor="t" anchorCtr="0">
            <a:noAutofit/>
          </a:bodyPr>
          <a:lstStyle>
            <a:lvl1pPr marR="0" lvl="0" algn="l" rtl="0">
              <a:lnSpc>
                <a:spcPct val="100000"/>
              </a:lnSpc>
              <a:spcBef>
                <a:spcPts val="240"/>
              </a:spcBef>
              <a:spcAft>
                <a:spcPts val="0"/>
              </a:spcAft>
              <a:buClr>
                <a:srgbClr val="000000"/>
              </a:buClr>
              <a:buSzPts val="1400"/>
              <a:buFont typeface="Arial"/>
              <a:buNone/>
              <a:defRPr sz="1200" b="0" i="0" u="none" strike="noStrike" cap="small">
                <a:solidFill>
                  <a:schemeClr val="dk1"/>
                </a:solidFill>
                <a:latin typeface="Source Sans Pro"/>
                <a:ea typeface="Source Sans Pro"/>
                <a:cs typeface="Source Sans Pro"/>
                <a:sym typeface="Source Sans Pro"/>
              </a:defRPr>
            </a:lvl1pPr>
            <a:lvl2pPr marR="0" lvl="1"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Source Sans Pro"/>
                <a:ea typeface="Source Sans Pro"/>
                <a:cs typeface="Source Sans Pro"/>
                <a:sym typeface="Source Sans Pro"/>
              </a:defRPr>
            </a:lvl2pPr>
            <a:lvl3pPr marR="0" lvl="2"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Source Sans Pro"/>
                <a:ea typeface="Source Sans Pro"/>
                <a:cs typeface="Source Sans Pro"/>
                <a:sym typeface="Source Sans Pro"/>
              </a:defRPr>
            </a:lvl3pPr>
            <a:lvl4pPr marR="0" lvl="3" algn="l" rtl="0">
              <a:lnSpc>
                <a:spcPct val="100000"/>
              </a:lnSpc>
              <a:spcBef>
                <a:spcPts val="360"/>
              </a:spcBef>
              <a:spcAft>
                <a:spcPts val="0"/>
              </a:spcAft>
              <a:buClr>
                <a:schemeClr val="lt2"/>
              </a:buClr>
              <a:buSzPts val="1800"/>
              <a:buFont typeface="Arial"/>
              <a:buChar char="•"/>
              <a:defRPr sz="1800" b="0" i="0" u="none" strike="noStrike" cap="none">
                <a:solidFill>
                  <a:srgbClr val="595959"/>
                </a:solidFill>
                <a:latin typeface="Source Sans Pro"/>
                <a:ea typeface="Source Sans Pro"/>
                <a:cs typeface="Source Sans Pro"/>
                <a:sym typeface="Source Sans Pro"/>
              </a:defRPr>
            </a:lvl4pPr>
            <a:lvl5pPr marR="0" lvl="4"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Source Sans Pro"/>
                <a:ea typeface="Source Sans Pro"/>
                <a:cs typeface="Source Sans Pro"/>
                <a:sym typeface="Source Sans Pro"/>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6"/>
        <p:cNvGrpSpPr/>
        <p:nvPr/>
      </p:nvGrpSpPr>
      <p:grpSpPr>
        <a:xfrm>
          <a:off x="0" y="0"/>
          <a:ext cx="0" cy="0"/>
          <a:chOff x="0" y="0"/>
          <a:chExt cx="0" cy="0"/>
        </a:xfrm>
      </p:grpSpPr>
      <p:sp>
        <p:nvSpPr>
          <p:cNvPr id="67" name="Google Shape;67;p21"/>
          <p:cNvSpPr txBox="1"/>
          <p:nvPr/>
        </p:nvSpPr>
        <p:spPr>
          <a:xfrm>
            <a:off x="60325" y="8335"/>
            <a:ext cx="457200" cy="457200"/>
          </a:xfrm>
          <a:prstGeom prst="rect">
            <a:avLst/>
          </a:prstGeom>
          <a:noFill/>
          <a:ln>
            <a:noFill/>
          </a:ln>
        </p:spPr>
        <p:txBody>
          <a:bodyPr spcFirstLastPara="1" wrap="square" lIns="45700" tIns="0" rIns="45700" bIns="0" anchor="ctr" anchorCtr="1">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zh-CN" sz="1000" b="0" i="0" u="none" strike="noStrike" cap="none">
                <a:solidFill>
                  <a:srgbClr val="7F7F7F"/>
                </a:solidFill>
                <a:latin typeface="Source Sans Pro"/>
                <a:ea typeface="Source Sans Pro"/>
                <a:cs typeface="Source Sans Pro"/>
                <a:sym typeface="Source Sans Pro"/>
              </a:rPr>
              <a:t>‹#›</a:t>
            </a:fld>
            <a:endParaRPr sz="1000" b="0" i="0" u="none" strike="noStrike" cap="none">
              <a:solidFill>
                <a:srgbClr val="7F7F7F"/>
              </a:solidFill>
              <a:latin typeface="Source Sans Pro"/>
              <a:ea typeface="Source Sans Pro"/>
              <a:cs typeface="Source Sans Pro"/>
              <a:sym typeface="Source Sans Pro"/>
            </a:endParaRPr>
          </a:p>
        </p:txBody>
      </p:sp>
      <p:sp>
        <p:nvSpPr>
          <p:cNvPr id="68" name="Google Shape;68;p21"/>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69" name="Google Shape;69;p21"/>
          <p:cNvSpPr txBox="1">
            <a:spLocks noGrp="1"/>
          </p:cNvSpPr>
          <p:nvPr>
            <p:ph type="body" idx="1"/>
          </p:nvPr>
        </p:nvSpPr>
        <p:spPr>
          <a:xfrm>
            <a:off x="949328" y="908685"/>
            <a:ext cx="37878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 name="Google Shape;70;p21"/>
          <p:cNvSpPr txBox="1">
            <a:spLocks noGrp="1"/>
          </p:cNvSpPr>
          <p:nvPr>
            <p:ph type="body" idx="2"/>
          </p:nvPr>
        </p:nvSpPr>
        <p:spPr>
          <a:xfrm>
            <a:off x="4876800" y="908685"/>
            <a:ext cx="37797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Horizontal">
  <p:cSld name="Two Content Horizontal">
    <p:spTree>
      <p:nvGrpSpPr>
        <p:cNvPr id="1" name="Shape 71"/>
        <p:cNvGrpSpPr/>
        <p:nvPr/>
      </p:nvGrpSpPr>
      <p:grpSpPr>
        <a:xfrm>
          <a:off x="0" y="0"/>
          <a:ext cx="0" cy="0"/>
          <a:chOff x="0" y="0"/>
          <a:chExt cx="0" cy="0"/>
        </a:xfrm>
      </p:grpSpPr>
      <p:sp>
        <p:nvSpPr>
          <p:cNvPr id="72" name="Google Shape;72;p22"/>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73" name="Google Shape;73;p22"/>
          <p:cNvSpPr txBox="1">
            <a:spLocks noGrp="1"/>
          </p:cNvSpPr>
          <p:nvPr>
            <p:ph type="body" idx="1"/>
          </p:nvPr>
        </p:nvSpPr>
        <p:spPr>
          <a:xfrm>
            <a:off x="948777" y="908686"/>
            <a:ext cx="7707900" cy="18165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22"/>
          <p:cNvSpPr txBox="1">
            <a:spLocks noGrp="1"/>
          </p:cNvSpPr>
          <p:nvPr>
            <p:ph type="body" idx="2"/>
          </p:nvPr>
        </p:nvSpPr>
        <p:spPr>
          <a:xfrm>
            <a:off x="949328" y="2841313"/>
            <a:ext cx="7707300" cy="18165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75"/>
        <p:cNvGrpSpPr/>
        <p:nvPr/>
      </p:nvGrpSpPr>
      <p:grpSpPr>
        <a:xfrm>
          <a:off x="0" y="0"/>
          <a:ext cx="0" cy="0"/>
          <a:chOff x="0" y="0"/>
          <a:chExt cx="0" cy="0"/>
        </a:xfrm>
      </p:grpSpPr>
      <p:sp>
        <p:nvSpPr>
          <p:cNvPr id="76" name="Google Shape;76;p23"/>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77" name="Google Shape;77;p23"/>
          <p:cNvSpPr txBox="1">
            <a:spLocks noGrp="1"/>
          </p:cNvSpPr>
          <p:nvPr>
            <p:ph type="body" idx="1"/>
          </p:nvPr>
        </p:nvSpPr>
        <p:spPr>
          <a:xfrm>
            <a:off x="949328" y="908685"/>
            <a:ext cx="37878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23"/>
          <p:cNvSpPr txBox="1">
            <a:spLocks noGrp="1"/>
          </p:cNvSpPr>
          <p:nvPr>
            <p:ph type="body" idx="2"/>
          </p:nvPr>
        </p:nvSpPr>
        <p:spPr>
          <a:xfrm>
            <a:off x="4876800" y="908687"/>
            <a:ext cx="3779700" cy="18231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23"/>
          <p:cNvSpPr txBox="1">
            <a:spLocks noGrp="1"/>
          </p:cNvSpPr>
          <p:nvPr>
            <p:ph type="body" idx="3"/>
          </p:nvPr>
        </p:nvSpPr>
        <p:spPr>
          <a:xfrm>
            <a:off x="4876800" y="2837497"/>
            <a:ext cx="3779700" cy="18303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80"/>
        <p:cNvGrpSpPr/>
        <p:nvPr/>
      </p:nvGrpSpPr>
      <p:grpSpPr>
        <a:xfrm>
          <a:off x="0" y="0"/>
          <a:ext cx="0" cy="0"/>
          <a:chOff x="0" y="0"/>
          <a:chExt cx="0" cy="0"/>
        </a:xfrm>
      </p:grpSpPr>
      <p:sp>
        <p:nvSpPr>
          <p:cNvPr id="81" name="Google Shape;81;p24"/>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82" name="Google Shape;82;p24"/>
          <p:cNvSpPr txBox="1">
            <a:spLocks noGrp="1"/>
          </p:cNvSpPr>
          <p:nvPr>
            <p:ph type="body" idx="1"/>
          </p:nvPr>
        </p:nvSpPr>
        <p:spPr>
          <a:xfrm>
            <a:off x="949328" y="908687"/>
            <a:ext cx="3787800" cy="18231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24"/>
          <p:cNvSpPr txBox="1">
            <a:spLocks noGrp="1"/>
          </p:cNvSpPr>
          <p:nvPr>
            <p:ph type="body" idx="2"/>
          </p:nvPr>
        </p:nvSpPr>
        <p:spPr>
          <a:xfrm>
            <a:off x="955678" y="2840613"/>
            <a:ext cx="3781500" cy="1827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 name="Google Shape;84;p24"/>
          <p:cNvSpPr txBox="1">
            <a:spLocks noGrp="1"/>
          </p:cNvSpPr>
          <p:nvPr>
            <p:ph type="body" idx="3"/>
          </p:nvPr>
        </p:nvSpPr>
        <p:spPr>
          <a:xfrm>
            <a:off x="4876800" y="908687"/>
            <a:ext cx="3779700" cy="18231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24"/>
          <p:cNvSpPr txBox="1">
            <a:spLocks noGrp="1"/>
          </p:cNvSpPr>
          <p:nvPr>
            <p:ph type="body" idx="4"/>
          </p:nvPr>
        </p:nvSpPr>
        <p:spPr>
          <a:xfrm>
            <a:off x="4876800" y="2840613"/>
            <a:ext cx="3779700" cy="1827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1"/>
        <p:cNvGrpSpPr/>
        <p:nvPr/>
      </p:nvGrpSpPr>
      <p:grpSpPr>
        <a:xfrm>
          <a:off x="0" y="0"/>
          <a:ext cx="0" cy="0"/>
          <a:chOff x="0" y="0"/>
          <a:chExt cx="0" cy="0"/>
        </a:xfrm>
      </p:grpSpPr>
      <p:sp>
        <p:nvSpPr>
          <p:cNvPr id="92" name="Google Shape;92;g76df1981ad_3_98"/>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93" name="Google Shape;93;g76df1981ad_3_98"/>
          <p:cNvSpPr txBox="1">
            <a:spLocks noGrp="1"/>
          </p:cNvSpPr>
          <p:nvPr>
            <p:ph type="body" idx="1"/>
          </p:nvPr>
        </p:nvSpPr>
        <p:spPr>
          <a:xfrm>
            <a:off x="955678" y="908685"/>
            <a:ext cx="77010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g76df1981ad_3_98"/>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zh-CN"/>
              <a:t>‹#›</a:t>
            </a:fld>
            <a:endParaRPr/>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g76df1981ad_3_102"/>
          <p:cNvSpPr txBox="1">
            <a:spLocks noGrp="1"/>
          </p:cNvSpPr>
          <p:nvPr>
            <p:ph type="sldNum" idx="12"/>
          </p:nvPr>
        </p:nvSpPr>
        <p:spPr>
          <a:xfrm>
            <a:off x="109538" y="4811316"/>
            <a:ext cx="846000" cy="2727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zh-CN"/>
              <a:t>‹#›</a:t>
            </a:fld>
            <a:endParaRPr/>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97"/>
        <p:cNvGrpSpPr/>
        <p:nvPr/>
      </p:nvGrpSpPr>
      <p:grpSpPr>
        <a:xfrm>
          <a:off x="0" y="0"/>
          <a:ext cx="0" cy="0"/>
          <a:chOff x="0" y="0"/>
          <a:chExt cx="0" cy="0"/>
        </a:xfrm>
      </p:grpSpPr>
      <p:pic>
        <p:nvPicPr>
          <p:cNvPr id="98" name="Google Shape;98;g76df1981ad_3_104" descr="SUSig_White.eps"/>
          <p:cNvPicPr preferRelativeResize="0"/>
          <p:nvPr/>
        </p:nvPicPr>
        <p:blipFill rotWithShape="1">
          <a:blip r:embed="rId2">
            <a:alphaModFix/>
          </a:blip>
          <a:srcRect/>
          <a:stretch/>
        </p:blipFill>
        <p:spPr>
          <a:xfrm>
            <a:off x="6610350" y="4811316"/>
            <a:ext cx="1534714" cy="188119"/>
          </a:xfrm>
          <a:prstGeom prst="rect">
            <a:avLst/>
          </a:prstGeom>
          <a:noFill/>
          <a:ln>
            <a:noFill/>
          </a:ln>
        </p:spPr>
      </p:pic>
      <p:sp>
        <p:nvSpPr>
          <p:cNvPr id="99" name="Google Shape;99;g76df1981ad_3_104"/>
          <p:cNvSpPr/>
          <p:nvPr/>
        </p:nvSpPr>
        <p:spPr>
          <a:xfrm>
            <a:off x="0" y="4807744"/>
            <a:ext cx="9155100" cy="342900"/>
          </a:xfrm>
          <a:prstGeom prst="rect">
            <a:avLst/>
          </a:prstGeom>
          <a:solidFill>
            <a:schemeClr val="lt2"/>
          </a:solidFill>
          <a:ln w="9525" cap="flat" cmpd="sng">
            <a:solidFill>
              <a:schemeClr val="accent1"/>
            </a:solidFill>
            <a:prstDash val="solid"/>
            <a:miter lim="800000"/>
            <a:headEnd type="none" w="sm" len="sm"/>
            <a:tailEnd type="none" w="sm" len="sm"/>
          </a:ln>
          <a:effectLst>
            <a:outerShdw blurRad="38100" dist="25401" dir="2700000" algn="br" rotWithShape="0">
              <a:srgbClr val="808080">
                <a:alpha val="5843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100" name="Google Shape;100;g76df1981ad_3_104"/>
          <p:cNvSpPr txBox="1">
            <a:spLocks noGrp="1"/>
          </p:cNvSpPr>
          <p:nvPr>
            <p:ph type="ctrTitle"/>
          </p:nvPr>
        </p:nvSpPr>
        <p:spPr>
          <a:xfrm>
            <a:off x="457200" y="1953277"/>
            <a:ext cx="8229600" cy="618600"/>
          </a:xfrm>
          <a:prstGeom prst="rect">
            <a:avLst/>
          </a:prstGeom>
          <a:noFill/>
          <a:ln>
            <a:noFill/>
          </a:ln>
        </p:spPr>
        <p:txBody>
          <a:bodyPr spcFirstLastPara="1" wrap="square" lIns="0" tIns="45700" rIns="91425" bIns="45700" anchor="b" anchorCtr="0">
            <a:noAutofit/>
          </a:bodyPr>
          <a:lstStyle>
            <a:lvl1pPr lvl="0" algn="ctr">
              <a:lnSpc>
                <a:spcPct val="85000"/>
              </a:lnSpc>
              <a:spcBef>
                <a:spcPts val="0"/>
              </a:spcBef>
              <a:spcAft>
                <a:spcPts val="0"/>
              </a:spcAft>
              <a:buSzPts val="1400"/>
              <a:buNone/>
              <a:defRPr sz="36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01" name="Google Shape;101;g76df1981ad_3_104"/>
          <p:cNvSpPr txBox="1">
            <a:spLocks noGrp="1"/>
          </p:cNvSpPr>
          <p:nvPr>
            <p:ph type="body" idx="1"/>
          </p:nvPr>
        </p:nvSpPr>
        <p:spPr>
          <a:xfrm>
            <a:off x="1603375" y="3599022"/>
            <a:ext cx="6059400" cy="205800"/>
          </a:xfrm>
          <a:prstGeom prst="rect">
            <a:avLst/>
          </a:prstGeom>
          <a:noFill/>
          <a:ln>
            <a:noFill/>
          </a:ln>
        </p:spPr>
        <p:txBody>
          <a:bodyPr spcFirstLastPara="1" wrap="square" lIns="0" tIns="45700" rIns="0" bIns="45700" anchor="ctr" anchorCtr="1">
            <a:noAutofit/>
          </a:bodyPr>
          <a:lstStyle>
            <a:lvl1pPr marL="457200" lvl="0" indent="-228600" algn="ctr">
              <a:lnSpc>
                <a:spcPct val="100000"/>
              </a:lnSpc>
              <a:spcBef>
                <a:spcPts val="360"/>
              </a:spcBef>
              <a:spcAft>
                <a:spcPts val="0"/>
              </a:spcAft>
              <a:buClr>
                <a:srgbClr val="595959"/>
              </a:buClr>
              <a:buSzPts val="1800"/>
              <a:buNone/>
              <a:defRPr sz="1800" cap="none">
                <a:solidFill>
                  <a:srgbClr val="595959"/>
                </a:solidFill>
              </a:defRPr>
            </a:lvl1pPr>
            <a:lvl2pPr marL="914400" lvl="1" indent="-228600" algn="l">
              <a:lnSpc>
                <a:spcPct val="100000"/>
              </a:lnSpc>
              <a:spcBef>
                <a:spcPts val="360"/>
              </a:spcBef>
              <a:spcAft>
                <a:spcPts val="0"/>
              </a:spcAft>
              <a:buSzPts val="1800"/>
              <a:buNone/>
              <a:defRPr/>
            </a:lvl2pPr>
            <a:lvl3pPr marL="1371600" lvl="2" indent="-228600" algn="l">
              <a:lnSpc>
                <a:spcPct val="100000"/>
              </a:lnSpc>
              <a:spcBef>
                <a:spcPts val="360"/>
              </a:spcBef>
              <a:spcAft>
                <a:spcPts val="0"/>
              </a:spcAft>
              <a:buSzPts val="1836"/>
              <a:buNone/>
              <a:defRPr/>
            </a:lvl3pPr>
            <a:lvl4pPr marL="1828800" lvl="3" indent="-228600" algn="l">
              <a:lnSpc>
                <a:spcPct val="100000"/>
              </a:lnSpc>
              <a:spcBef>
                <a:spcPts val="360"/>
              </a:spcBef>
              <a:spcAft>
                <a:spcPts val="0"/>
              </a:spcAft>
              <a:buSzPts val="1800"/>
              <a:buNone/>
              <a:defRPr/>
            </a:lvl4pPr>
            <a:lvl5pPr marL="2286000" lvl="4" indent="-228600" algn="l">
              <a:lnSpc>
                <a:spcPct val="100000"/>
              </a:lnSpc>
              <a:spcBef>
                <a:spcPts val="360"/>
              </a:spcBef>
              <a:spcAft>
                <a:spcPts val="0"/>
              </a:spcAft>
              <a:buSzPts val="18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2" name="Google Shape;102;g76df1981ad_3_104"/>
          <p:cNvSpPr txBox="1">
            <a:spLocks noGrp="1"/>
          </p:cNvSpPr>
          <p:nvPr>
            <p:ph type="subTitle" idx="2"/>
          </p:nvPr>
        </p:nvSpPr>
        <p:spPr>
          <a:xfrm>
            <a:off x="457200" y="2571751"/>
            <a:ext cx="8229600" cy="462000"/>
          </a:xfrm>
          <a:prstGeom prst="rect">
            <a:avLst/>
          </a:prstGeom>
          <a:noFill/>
          <a:ln>
            <a:noFill/>
          </a:ln>
        </p:spPr>
        <p:txBody>
          <a:bodyPr spcFirstLastPara="1" wrap="square" lIns="0" tIns="45700" rIns="0" bIns="45700" anchor="t" anchorCtr="0">
            <a:noAutofit/>
          </a:bodyPr>
          <a:lstStyle>
            <a:lvl1pPr lvl="0" algn="ctr">
              <a:lnSpc>
                <a:spcPct val="100000"/>
              </a:lnSpc>
              <a:spcBef>
                <a:spcPts val="480"/>
              </a:spcBef>
              <a:spcAft>
                <a:spcPts val="0"/>
              </a:spcAft>
              <a:buClr>
                <a:srgbClr val="A4001D"/>
              </a:buClr>
              <a:buSzPts val="2400"/>
              <a:buNone/>
              <a:defRPr sz="2400" cap="small">
                <a:solidFill>
                  <a:srgbClr val="A4001D"/>
                </a:solidFill>
              </a:defRPr>
            </a:lvl1pPr>
            <a:lvl2pPr lvl="1" algn="ctr">
              <a:lnSpc>
                <a:spcPct val="100000"/>
              </a:lnSpc>
              <a:spcBef>
                <a:spcPts val="360"/>
              </a:spcBef>
              <a:spcAft>
                <a:spcPts val="0"/>
              </a:spcAft>
              <a:buSzPts val="1800"/>
              <a:buNone/>
              <a:defRPr>
                <a:solidFill>
                  <a:srgbClr val="888888"/>
                </a:solidFill>
              </a:defRPr>
            </a:lvl2pPr>
            <a:lvl3pPr lvl="2" algn="ctr">
              <a:lnSpc>
                <a:spcPct val="100000"/>
              </a:lnSpc>
              <a:spcBef>
                <a:spcPts val="360"/>
              </a:spcBef>
              <a:spcAft>
                <a:spcPts val="0"/>
              </a:spcAft>
              <a:buSzPts val="1836"/>
              <a:buNone/>
              <a:defRPr>
                <a:solidFill>
                  <a:srgbClr val="888888"/>
                </a:solidFill>
              </a:defRPr>
            </a:lvl3pPr>
            <a:lvl4pPr lvl="3" algn="ctr">
              <a:lnSpc>
                <a:spcPct val="100000"/>
              </a:lnSpc>
              <a:spcBef>
                <a:spcPts val="360"/>
              </a:spcBef>
              <a:spcAft>
                <a:spcPts val="0"/>
              </a:spcAft>
              <a:buSzPts val="1800"/>
              <a:buNone/>
              <a:defRPr>
                <a:solidFill>
                  <a:srgbClr val="888888"/>
                </a:solidFill>
              </a:defRPr>
            </a:lvl4pPr>
            <a:lvl5pPr lvl="4" algn="ctr">
              <a:lnSpc>
                <a:spcPct val="100000"/>
              </a:lnSpc>
              <a:spcBef>
                <a:spcPts val="360"/>
              </a:spcBef>
              <a:spcAft>
                <a:spcPts val="0"/>
              </a:spcAft>
              <a:buSzPts val="18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103"/>
        <p:cNvGrpSpPr/>
        <p:nvPr/>
      </p:nvGrpSpPr>
      <p:grpSpPr>
        <a:xfrm>
          <a:off x="0" y="0"/>
          <a:ext cx="0" cy="0"/>
          <a:chOff x="0" y="0"/>
          <a:chExt cx="0" cy="0"/>
        </a:xfrm>
      </p:grpSpPr>
      <p:sp>
        <p:nvSpPr>
          <p:cNvPr id="104" name="Google Shape;104;g76df1981ad_3_110"/>
          <p:cNvSpPr/>
          <p:nvPr/>
        </p:nvSpPr>
        <p:spPr>
          <a:xfrm>
            <a:off x="0" y="4807744"/>
            <a:ext cx="9155100" cy="342900"/>
          </a:xfrm>
          <a:prstGeom prst="rect">
            <a:avLst/>
          </a:prstGeom>
          <a:solidFill>
            <a:schemeClr val="lt2"/>
          </a:solidFill>
          <a:ln w="9525" cap="flat" cmpd="sng">
            <a:solidFill>
              <a:schemeClr val="accent1"/>
            </a:solidFill>
            <a:prstDash val="solid"/>
            <a:miter lim="800000"/>
            <a:headEnd type="none" w="sm" len="sm"/>
            <a:tailEnd type="none" w="sm" len="sm"/>
          </a:ln>
          <a:effectLst>
            <a:outerShdw blurRad="38100" dist="25401" dir="2700000" algn="br" rotWithShape="0">
              <a:srgbClr val="808080">
                <a:alpha val="5843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105" name="Google Shape;105;g76df1981ad_3_110"/>
          <p:cNvSpPr txBox="1">
            <a:spLocks noGrp="1"/>
          </p:cNvSpPr>
          <p:nvPr>
            <p:ph type="title"/>
          </p:nvPr>
        </p:nvSpPr>
        <p:spPr>
          <a:xfrm>
            <a:off x="1603378" y="1538765"/>
            <a:ext cx="2954400" cy="925800"/>
          </a:xfrm>
          <a:prstGeom prst="rect">
            <a:avLst/>
          </a:prstGeom>
          <a:noFill/>
          <a:ln>
            <a:noFill/>
          </a:ln>
        </p:spPr>
        <p:txBody>
          <a:bodyPr spcFirstLastPara="1" wrap="square" lIns="0" tIns="45700" rIns="91425" bIns="45700" anchor="b" anchorCtr="0">
            <a:noAutofit/>
          </a:bodyPr>
          <a:lstStyle>
            <a:lvl1pPr lvl="0" algn="r">
              <a:lnSpc>
                <a:spcPct val="85000"/>
              </a:lnSpc>
              <a:spcBef>
                <a:spcPts val="0"/>
              </a:spcBef>
              <a:spcAft>
                <a:spcPts val="0"/>
              </a:spcAft>
              <a:buSzPts val="1400"/>
              <a:buNone/>
              <a:defRPr sz="2000" b="1">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06" name="Google Shape;106;g76df1981ad_3_110"/>
          <p:cNvSpPr txBox="1">
            <a:spLocks noGrp="1"/>
          </p:cNvSpPr>
          <p:nvPr>
            <p:ph type="body" idx="1"/>
          </p:nvPr>
        </p:nvSpPr>
        <p:spPr>
          <a:xfrm>
            <a:off x="1603378" y="2571750"/>
            <a:ext cx="2954400" cy="933000"/>
          </a:xfrm>
          <a:prstGeom prst="rect">
            <a:avLst/>
          </a:prstGeom>
          <a:noFill/>
          <a:ln>
            <a:noFill/>
          </a:ln>
        </p:spPr>
        <p:txBody>
          <a:bodyPr spcFirstLastPara="1" wrap="square" lIns="0" tIns="45700" rIns="0" bIns="45700" anchor="t" anchorCtr="0">
            <a:noAutofit/>
          </a:bodyPr>
          <a:lstStyle>
            <a:lvl1pPr marL="457200" lvl="0" indent="-228600" algn="r">
              <a:lnSpc>
                <a:spcPct val="100000"/>
              </a:lnSpc>
              <a:spcBef>
                <a:spcPts val="240"/>
              </a:spcBef>
              <a:spcAft>
                <a:spcPts val="0"/>
              </a:spcAft>
              <a:buClr>
                <a:srgbClr val="A4001D"/>
              </a:buClr>
              <a:buSzPts val="1200"/>
              <a:buNone/>
              <a:defRPr sz="1200" cap="none">
                <a:solidFill>
                  <a:srgbClr val="A4001D"/>
                </a:solidFill>
              </a:defRPr>
            </a:lvl1pPr>
            <a:lvl2pPr marL="914400" lvl="1" indent="-228600" algn="l">
              <a:lnSpc>
                <a:spcPct val="100000"/>
              </a:lnSpc>
              <a:spcBef>
                <a:spcPts val="240"/>
              </a:spcBef>
              <a:spcAft>
                <a:spcPts val="0"/>
              </a:spcAft>
              <a:buSzPts val="1200"/>
              <a:buNone/>
              <a:defRPr sz="1200"/>
            </a:lvl2pPr>
            <a:lvl3pPr marL="1371600" lvl="2" indent="-228600" algn="l">
              <a:lnSpc>
                <a:spcPct val="100000"/>
              </a:lnSpc>
              <a:spcBef>
                <a:spcPts val="200"/>
              </a:spcBef>
              <a:spcAft>
                <a:spcPts val="0"/>
              </a:spcAft>
              <a:buSzPts val="102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7" name="Google Shape;107;g76df1981ad_3_110"/>
          <p:cNvSpPr>
            <a:spLocks noGrp="1"/>
          </p:cNvSpPr>
          <p:nvPr>
            <p:ph type="pic" idx="2"/>
          </p:nvPr>
        </p:nvSpPr>
        <p:spPr>
          <a:xfrm>
            <a:off x="4665662" y="1535112"/>
            <a:ext cx="1950900" cy="1950900"/>
          </a:xfrm>
          <a:prstGeom prst="rect">
            <a:avLst/>
          </a:prstGeom>
          <a:blipFill rotWithShape="1">
            <a:blip r:embed="rId2">
              <a:alphaModFix/>
            </a:blip>
            <a:stretch>
              <a:fillRect/>
            </a:stretch>
          </a:blipFill>
          <a:ln w="44450" cap="flat" cmpd="sng">
            <a:solidFill>
              <a:schemeClr val="lt1"/>
            </a:solidFill>
            <a:prstDash val="solid"/>
            <a:round/>
            <a:headEnd type="none" w="sm" len="sm"/>
            <a:tailEnd type="none" w="sm" len="sm"/>
          </a:ln>
          <a:effectLst>
            <a:outerShdw blurRad="50800" dist="25400" dir="2700000" algn="tl" rotWithShape="0">
              <a:srgbClr val="000000">
                <a:alpha val="34509"/>
              </a:srgbClr>
            </a:outerShdw>
          </a:effectLst>
        </p:spPr>
        <p:txBody>
          <a:bodyPr spcFirstLastPara="1" wrap="square" lIns="0" tIns="45700" rIns="0" bIns="45700" anchor="t" anchorCtr="0">
            <a:noAutofit/>
          </a:bodyPr>
          <a:lstStyle>
            <a:lvl1pPr marR="0" lvl="0" algn="l" rtl="0">
              <a:lnSpc>
                <a:spcPct val="100000"/>
              </a:lnSpc>
              <a:spcBef>
                <a:spcPts val="240"/>
              </a:spcBef>
              <a:spcAft>
                <a:spcPts val="0"/>
              </a:spcAft>
              <a:buClr>
                <a:srgbClr val="000000"/>
              </a:buClr>
              <a:buSzPts val="1400"/>
              <a:buFont typeface="Arial"/>
              <a:buNone/>
              <a:defRPr sz="1200" b="0" i="0" u="none" strike="noStrike" cap="small">
                <a:solidFill>
                  <a:schemeClr val="dk1"/>
                </a:solidFill>
                <a:latin typeface="Source Sans Pro"/>
                <a:ea typeface="Source Sans Pro"/>
                <a:cs typeface="Source Sans Pro"/>
                <a:sym typeface="Source Sans Pro"/>
              </a:defRPr>
            </a:lvl1pPr>
            <a:lvl2pPr marR="0" lvl="1"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Source Sans Pro"/>
                <a:ea typeface="Source Sans Pro"/>
                <a:cs typeface="Source Sans Pro"/>
                <a:sym typeface="Source Sans Pro"/>
              </a:defRPr>
            </a:lvl2pPr>
            <a:lvl3pPr marR="0" lvl="2"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Source Sans Pro"/>
                <a:ea typeface="Source Sans Pro"/>
                <a:cs typeface="Source Sans Pro"/>
                <a:sym typeface="Source Sans Pro"/>
              </a:defRPr>
            </a:lvl3pPr>
            <a:lvl4pPr marR="0" lvl="3" algn="l" rtl="0">
              <a:lnSpc>
                <a:spcPct val="100000"/>
              </a:lnSpc>
              <a:spcBef>
                <a:spcPts val="360"/>
              </a:spcBef>
              <a:spcAft>
                <a:spcPts val="0"/>
              </a:spcAft>
              <a:buClr>
                <a:schemeClr val="lt2"/>
              </a:buClr>
              <a:buSzPts val="1800"/>
              <a:buFont typeface="Arial"/>
              <a:buChar char="•"/>
              <a:defRPr sz="1800" b="0" i="0" u="none" strike="noStrike" cap="none">
                <a:solidFill>
                  <a:srgbClr val="595959"/>
                </a:solidFill>
                <a:latin typeface="Source Sans Pro"/>
                <a:ea typeface="Source Sans Pro"/>
                <a:cs typeface="Source Sans Pro"/>
                <a:sym typeface="Source Sans Pro"/>
              </a:defRPr>
            </a:lvl4pPr>
            <a:lvl5pPr marR="0" lvl="4"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Source Sans Pro"/>
                <a:ea typeface="Source Sans Pro"/>
                <a:cs typeface="Source Sans Pro"/>
                <a:sym typeface="Source Sans Pro"/>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5"/>
        <p:cNvGrpSpPr/>
        <p:nvPr/>
      </p:nvGrpSpPr>
      <p:grpSpPr>
        <a:xfrm>
          <a:off x="0" y="0"/>
          <a:ext cx="0" cy="0"/>
          <a:chOff x="0" y="0"/>
          <a:chExt cx="0" cy="0"/>
        </a:xfrm>
      </p:grpSpPr>
      <p:sp>
        <p:nvSpPr>
          <p:cNvPr id="16" name="Google Shape;16;p12"/>
          <p:cNvSpPr/>
          <p:nvPr/>
        </p:nvSpPr>
        <p:spPr>
          <a:xfrm>
            <a:off x="0" y="4807744"/>
            <a:ext cx="9155100" cy="3429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803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ource Sans Pro"/>
              <a:ea typeface="Source Sans Pro"/>
              <a:cs typeface="Source Sans Pro"/>
              <a:sym typeface="Source Sans Pro"/>
            </a:endParaRPr>
          </a:p>
        </p:txBody>
      </p:sp>
      <p:pic>
        <p:nvPicPr>
          <p:cNvPr id="17" name="Google Shape;17;p12" descr="SUSig_White.eps"/>
          <p:cNvPicPr preferRelativeResize="0"/>
          <p:nvPr/>
        </p:nvPicPr>
        <p:blipFill rotWithShape="1">
          <a:blip r:embed="rId2">
            <a:alphaModFix/>
          </a:blip>
          <a:srcRect/>
          <a:stretch/>
        </p:blipFill>
        <p:spPr>
          <a:xfrm>
            <a:off x="6951663" y="4882753"/>
            <a:ext cx="1364454" cy="167878"/>
          </a:xfrm>
          <a:prstGeom prst="rect">
            <a:avLst/>
          </a:prstGeom>
          <a:noFill/>
          <a:ln>
            <a:noFill/>
          </a:ln>
        </p:spPr>
      </p:pic>
      <p:sp>
        <p:nvSpPr>
          <p:cNvPr id="18" name="Google Shape;18;p12"/>
          <p:cNvSpPr txBox="1">
            <a:spLocks noGrp="1"/>
          </p:cNvSpPr>
          <p:nvPr>
            <p:ph type="ctrTitle"/>
          </p:nvPr>
        </p:nvSpPr>
        <p:spPr>
          <a:xfrm>
            <a:off x="457200" y="1953277"/>
            <a:ext cx="8229600" cy="618600"/>
          </a:xfrm>
          <a:prstGeom prst="rect">
            <a:avLst/>
          </a:prstGeom>
          <a:noFill/>
          <a:ln>
            <a:noFill/>
          </a:ln>
        </p:spPr>
        <p:txBody>
          <a:bodyPr spcFirstLastPara="1" wrap="square" lIns="0" tIns="45700" rIns="91425" bIns="45700" anchor="b" anchorCtr="0">
            <a:noAutofit/>
          </a:bodyPr>
          <a:lstStyle>
            <a:lvl1pPr lvl="0" algn="ctr">
              <a:lnSpc>
                <a:spcPct val="85000"/>
              </a:lnSpc>
              <a:spcBef>
                <a:spcPts val="0"/>
              </a:spcBef>
              <a:spcAft>
                <a:spcPts val="0"/>
              </a:spcAft>
              <a:buSzPts val="1400"/>
              <a:buNone/>
              <a:defRPr sz="36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9" name="Google Shape;19;p12"/>
          <p:cNvSpPr txBox="1">
            <a:spLocks noGrp="1"/>
          </p:cNvSpPr>
          <p:nvPr>
            <p:ph type="body" idx="1"/>
          </p:nvPr>
        </p:nvSpPr>
        <p:spPr>
          <a:xfrm>
            <a:off x="1603375" y="3599022"/>
            <a:ext cx="6059400" cy="205800"/>
          </a:xfrm>
          <a:prstGeom prst="rect">
            <a:avLst/>
          </a:prstGeom>
          <a:noFill/>
          <a:ln>
            <a:noFill/>
          </a:ln>
        </p:spPr>
        <p:txBody>
          <a:bodyPr spcFirstLastPara="1" wrap="square" lIns="0" tIns="45700" rIns="0" bIns="45700" anchor="ctr" anchorCtr="1">
            <a:noAutofit/>
          </a:bodyPr>
          <a:lstStyle>
            <a:lvl1pPr marL="457200" lvl="0" indent="-228600" algn="ctr">
              <a:lnSpc>
                <a:spcPct val="100000"/>
              </a:lnSpc>
              <a:spcBef>
                <a:spcPts val="360"/>
              </a:spcBef>
              <a:spcAft>
                <a:spcPts val="0"/>
              </a:spcAft>
              <a:buSzPts val="1800"/>
              <a:buNone/>
              <a:defRPr sz="1800" cap="none">
                <a:solidFill>
                  <a:srgbClr val="595959"/>
                </a:solidFill>
              </a:defRPr>
            </a:lvl1pPr>
            <a:lvl2pPr marL="914400" lvl="1" indent="-228600" algn="l">
              <a:lnSpc>
                <a:spcPct val="100000"/>
              </a:lnSpc>
              <a:spcBef>
                <a:spcPts val="360"/>
              </a:spcBef>
              <a:spcAft>
                <a:spcPts val="0"/>
              </a:spcAft>
              <a:buSzPts val="1800"/>
              <a:buNone/>
              <a:defRPr/>
            </a:lvl2pPr>
            <a:lvl3pPr marL="1371600" lvl="2" indent="-228600" algn="l">
              <a:lnSpc>
                <a:spcPct val="100000"/>
              </a:lnSpc>
              <a:spcBef>
                <a:spcPts val="360"/>
              </a:spcBef>
              <a:spcAft>
                <a:spcPts val="0"/>
              </a:spcAft>
              <a:buSzPts val="1836"/>
              <a:buNone/>
              <a:defRPr/>
            </a:lvl3pPr>
            <a:lvl4pPr marL="1828800" lvl="3" indent="-228600" algn="l">
              <a:lnSpc>
                <a:spcPct val="100000"/>
              </a:lnSpc>
              <a:spcBef>
                <a:spcPts val="360"/>
              </a:spcBef>
              <a:spcAft>
                <a:spcPts val="0"/>
              </a:spcAft>
              <a:buSzPts val="1800"/>
              <a:buNone/>
              <a:defRPr/>
            </a:lvl4pPr>
            <a:lvl5pPr marL="2286000" lvl="4" indent="-228600" algn="l">
              <a:lnSpc>
                <a:spcPct val="100000"/>
              </a:lnSpc>
              <a:spcBef>
                <a:spcPts val="360"/>
              </a:spcBef>
              <a:spcAft>
                <a:spcPts val="0"/>
              </a:spcAft>
              <a:buSzPts val="18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 name="Google Shape;20;p12"/>
          <p:cNvSpPr txBox="1">
            <a:spLocks noGrp="1"/>
          </p:cNvSpPr>
          <p:nvPr>
            <p:ph type="subTitle" idx="2"/>
          </p:nvPr>
        </p:nvSpPr>
        <p:spPr>
          <a:xfrm>
            <a:off x="457200" y="2571751"/>
            <a:ext cx="8229600" cy="462000"/>
          </a:xfrm>
          <a:prstGeom prst="rect">
            <a:avLst/>
          </a:prstGeom>
          <a:noFill/>
          <a:ln>
            <a:noFill/>
          </a:ln>
        </p:spPr>
        <p:txBody>
          <a:bodyPr spcFirstLastPara="1" wrap="square" lIns="0" tIns="45700" rIns="0" bIns="45700" anchor="t" anchorCtr="0">
            <a:noAutofit/>
          </a:bodyPr>
          <a:lstStyle>
            <a:lvl1pPr lvl="0" algn="ctr">
              <a:lnSpc>
                <a:spcPct val="100000"/>
              </a:lnSpc>
              <a:spcBef>
                <a:spcPts val="480"/>
              </a:spcBef>
              <a:spcAft>
                <a:spcPts val="0"/>
              </a:spcAft>
              <a:buSzPts val="2400"/>
              <a:buNone/>
              <a:defRPr sz="2400" cap="small">
                <a:solidFill>
                  <a:srgbClr val="A4001D"/>
                </a:solidFill>
              </a:defRPr>
            </a:lvl1pPr>
            <a:lvl2pPr lvl="1" algn="ctr">
              <a:lnSpc>
                <a:spcPct val="100000"/>
              </a:lnSpc>
              <a:spcBef>
                <a:spcPts val="360"/>
              </a:spcBef>
              <a:spcAft>
                <a:spcPts val="0"/>
              </a:spcAft>
              <a:buSzPts val="1800"/>
              <a:buNone/>
              <a:defRPr>
                <a:solidFill>
                  <a:srgbClr val="888888"/>
                </a:solidFill>
              </a:defRPr>
            </a:lvl2pPr>
            <a:lvl3pPr lvl="2" algn="ctr">
              <a:lnSpc>
                <a:spcPct val="100000"/>
              </a:lnSpc>
              <a:spcBef>
                <a:spcPts val="360"/>
              </a:spcBef>
              <a:spcAft>
                <a:spcPts val="0"/>
              </a:spcAft>
              <a:buSzPts val="1836"/>
              <a:buNone/>
              <a:defRPr>
                <a:solidFill>
                  <a:srgbClr val="888888"/>
                </a:solidFill>
              </a:defRPr>
            </a:lvl3pPr>
            <a:lvl4pPr lvl="3" algn="ctr">
              <a:lnSpc>
                <a:spcPct val="100000"/>
              </a:lnSpc>
              <a:spcBef>
                <a:spcPts val="360"/>
              </a:spcBef>
              <a:spcAft>
                <a:spcPts val="0"/>
              </a:spcAft>
              <a:buSzPts val="1800"/>
              <a:buNone/>
              <a:defRPr>
                <a:solidFill>
                  <a:srgbClr val="888888"/>
                </a:solidFill>
              </a:defRPr>
            </a:lvl4pPr>
            <a:lvl5pPr lvl="4" algn="ctr">
              <a:lnSpc>
                <a:spcPct val="100000"/>
              </a:lnSpc>
              <a:spcBef>
                <a:spcPts val="360"/>
              </a:spcBef>
              <a:spcAft>
                <a:spcPts val="0"/>
              </a:spcAft>
              <a:buSzPts val="18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8"/>
        <p:cNvGrpSpPr/>
        <p:nvPr/>
      </p:nvGrpSpPr>
      <p:grpSpPr>
        <a:xfrm>
          <a:off x="0" y="0"/>
          <a:ext cx="0" cy="0"/>
          <a:chOff x="0" y="0"/>
          <a:chExt cx="0" cy="0"/>
        </a:xfrm>
      </p:grpSpPr>
      <p:sp>
        <p:nvSpPr>
          <p:cNvPr id="109" name="Google Shape;109;g76df1981ad_3_115"/>
          <p:cNvSpPr txBox="1"/>
          <p:nvPr/>
        </p:nvSpPr>
        <p:spPr>
          <a:xfrm>
            <a:off x="60325" y="8335"/>
            <a:ext cx="457200" cy="457200"/>
          </a:xfrm>
          <a:prstGeom prst="rect">
            <a:avLst/>
          </a:prstGeom>
          <a:noFill/>
          <a:ln>
            <a:noFill/>
          </a:ln>
        </p:spPr>
        <p:txBody>
          <a:bodyPr spcFirstLastPara="1" wrap="square" lIns="45700" tIns="0" rIns="45700" bIns="0" anchor="ctr" anchorCtr="1">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zh-CN" sz="1000" b="0" i="0" u="none" strike="noStrike" cap="none">
                <a:solidFill>
                  <a:srgbClr val="7F7F7F"/>
                </a:solidFill>
                <a:latin typeface="Source Sans Pro"/>
                <a:ea typeface="Source Sans Pro"/>
                <a:cs typeface="Source Sans Pro"/>
                <a:sym typeface="Source Sans Pro"/>
              </a:rPr>
              <a:t>‹#›</a:t>
            </a:fld>
            <a:endParaRPr sz="1000" b="0" i="0" u="none" strike="noStrike" cap="none">
              <a:solidFill>
                <a:srgbClr val="7F7F7F"/>
              </a:solidFill>
              <a:latin typeface="Source Sans Pro"/>
              <a:ea typeface="Source Sans Pro"/>
              <a:cs typeface="Source Sans Pro"/>
              <a:sym typeface="Source Sans Pro"/>
            </a:endParaRPr>
          </a:p>
        </p:txBody>
      </p:sp>
      <p:sp>
        <p:nvSpPr>
          <p:cNvPr id="110" name="Google Shape;110;g76df1981ad_3_115"/>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11" name="Google Shape;111;g76df1981ad_3_115"/>
          <p:cNvSpPr txBox="1">
            <a:spLocks noGrp="1"/>
          </p:cNvSpPr>
          <p:nvPr>
            <p:ph type="body" idx="1"/>
          </p:nvPr>
        </p:nvSpPr>
        <p:spPr>
          <a:xfrm>
            <a:off x="949328" y="908685"/>
            <a:ext cx="37878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2" name="Google Shape;112;g76df1981ad_3_115"/>
          <p:cNvSpPr txBox="1">
            <a:spLocks noGrp="1"/>
          </p:cNvSpPr>
          <p:nvPr>
            <p:ph type="body" idx="2"/>
          </p:nvPr>
        </p:nvSpPr>
        <p:spPr>
          <a:xfrm>
            <a:off x="4876800" y="908685"/>
            <a:ext cx="37797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Horizontal">
  <p:cSld name="Two Content Horizontal">
    <p:spTree>
      <p:nvGrpSpPr>
        <p:cNvPr id="1" name="Shape 113"/>
        <p:cNvGrpSpPr/>
        <p:nvPr/>
      </p:nvGrpSpPr>
      <p:grpSpPr>
        <a:xfrm>
          <a:off x="0" y="0"/>
          <a:ext cx="0" cy="0"/>
          <a:chOff x="0" y="0"/>
          <a:chExt cx="0" cy="0"/>
        </a:xfrm>
      </p:grpSpPr>
      <p:sp>
        <p:nvSpPr>
          <p:cNvPr id="114" name="Google Shape;114;g76df1981ad_3_120"/>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15" name="Google Shape;115;g76df1981ad_3_120"/>
          <p:cNvSpPr txBox="1">
            <a:spLocks noGrp="1"/>
          </p:cNvSpPr>
          <p:nvPr>
            <p:ph type="body" idx="1"/>
          </p:nvPr>
        </p:nvSpPr>
        <p:spPr>
          <a:xfrm>
            <a:off x="948777" y="908686"/>
            <a:ext cx="7707900" cy="18165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6" name="Google Shape;116;g76df1981ad_3_120"/>
          <p:cNvSpPr txBox="1">
            <a:spLocks noGrp="1"/>
          </p:cNvSpPr>
          <p:nvPr>
            <p:ph type="body" idx="2"/>
          </p:nvPr>
        </p:nvSpPr>
        <p:spPr>
          <a:xfrm>
            <a:off x="949328" y="2841313"/>
            <a:ext cx="7707300" cy="18165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17"/>
        <p:cNvGrpSpPr/>
        <p:nvPr/>
      </p:nvGrpSpPr>
      <p:grpSpPr>
        <a:xfrm>
          <a:off x="0" y="0"/>
          <a:ext cx="0" cy="0"/>
          <a:chOff x="0" y="0"/>
          <a:chExt cx="0" cy="0"/>
        </a:xfrm>
      </p:grpSpPr>
      <p:sp>
        <p:nvSpPr>
          <p:cNvPr id="118" name="Google Shape;118;g76df1981ad_3_124"/>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19" name="Google Shape;119;g76df1981ad_3_124"/>
          <p:cNvSpPr txBox="1">
            <a:spLocks noGrp="1"/>
          </p:cNvSpPr>
          <p:nvPr>
            <p:ph type="body" idx="1"/>
          </p:nvPr>
        </p:nvSpPr>
        <p:spPr>
          <a:xfrm>
            <a:off x="949328" y="908685"/>
            <a:ext cx="37878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0" name="Google Shape;120;g76df1981ad_3_124"/>
          <p:cNvSpPr txBox="1">
            <a:spLocks noGrp="1"/>
          </p:cNvSpPr>
          <p:nvPr>
            <p:ph type="body" idx="2"/>
          </p:nvPr>
        </p:nvSpPr>
        <p:spPr>
          <a:xfrm>
            <a:off x="4876800" y="908687"/>
            <a:ext cx="3779700" cy="18231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1" name="Google Shape;121;g76df1981ad_3_124"/>
          <p:cNvSpPr txBox="1">
            <a:spLocks noGrp="1"/>
          </p:cNvSpPr>
          <p:nvPr>
            <p:ph type="body" idx="3"/>
          </p:nvPr>
        </p:nvSpPr>
        <p:spPr>
          <a:xfrm>
            <a:off x="4876800" y="2837497"/>
            <a:ext cx="3779700" cy="18303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122"/>
        <p:cNvGrpSpPr/>
        <p:nvPr/>
      </p:nvGrpSpPr>
      <p:grpSpPr>
        <a:xfrm>
          <a:off x="0" y="0"/>
          <a:ext cx="0" cy="0"/>
          <a:chOff x="0" y="0"/>
          <a:chExt cx="0" cy="0"/>
        </a:xfrm>
      </p:grpSpPr>
      <p:sp>
        <p:nvSpPr>
          <p:cNvPr id="123" name="Google Shape;123;g76df1981ad_3_129"/>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24" name="Google Shape;124;g76df1981ad_3_129"/>
          <p:cNvSpPr txBox="1">
            <a:spLocks noGrp="1"/>
          </p:cNvSpPr>
          <p:nvPr>
            <p:ph type="body" idx="1"/>
          </p:nvPr>
        </p:nvSpPr>
        <p:spPr>
          <a:xfrm>
            <a:off x="949328" y="908687"/>
            <a:ext cx="3787800" cy="18231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5" name="Google Shape;125;g76df1981ad_3_129"/>
          <p:cNvSpPr txBox="1">
            <a:spLocks noGrp="1"/>
          </p:cNvSpPr>
          <p:nvPr>
            <p:ph type="body" idx="2"/>
          </p:nvPr>
        </p:nvSpPr>
        <p:spPr>
          <a:xfrm>
            <a:off x="955678" y="2840613"/>
            <a:ext cx="3781500" cy="1827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 name="Google Shape;126;g76df1981ad_3_129"/>
          <p:cNvSpPr txBox="1">
            <a:spLocks noGrp="1"/>
          </p:cNvSpPr>
          <p:nvPr>
            <p:ph type="body" idx="3"/>
          </p:nvPr>
        </p:nvSpPr>
        <p:spPr>
          <a:xfrm>
            <a:off x="4876800" y="908687"/>
            <a:ext cx="3779700" cy="18231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7" name="Google Shape;127;g76df1981ad_3_129"/>
          <p:cNvSpPr txBox="1">
            <a:spLocks noGrp="1"/>
          </p:cNvSpPr>
          <p:nvPr>
            <p:ph type="body" idx="4"/>
          </p:nvPr>
        </p:nvSpPr>
        <p:spPr>
          <a:xfrm>
            <a:off x="4876800" y="2840613"/>
            <a:ext cx="3779700" cy="1827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955678" y="908685"/>
            <a:ext cx="77010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4"/>
        <p:cNvGrpSpPr/>
        <p:nvPr/>
      </p:nvGrpSpPr>
      <p:grpSpPr>
        <a:xfrm>
          <a:off x="0" y="0"/>
          <a:ext cx="0" cy="0"/>
          <a:chOff x="0" y="0"/>
          <a:chExt cx="0" cy="0"/>
        </a:xfrm>
      </p:grpSpPr>
      <p:sp>
        <p:nvSpPr>
          <p:cNvPr id="25" name="Google Shape;25;p14"/>
          <p:cNvSpPr txBox="1"/>
          <p:nvPr/>
        </p:nvSpPr>
        <p:spPr>
          <a:xfrm>
            <a:off x="60325" y="8335"/>
            <a:ext cx="457200" cy="457200"/>
          </a:xfrm>
          <a:prstGeom prst="rect">
            <a:avLst/>
          </a:prstGeom>
          <a:noFill/>
          <a:ln>
            <a:noFill/>
          </a:ln>
        </p:spPr>
        <p:txBody>
          <a:bodyPr spcFirstLastPara="1" wrap="square" lIns="45700" tIns="0" rIns="45700" bIns="0" anchor="ctr" anchorCtr="1">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zh-CN" sz="1000" b="0" i="0" u="none" strike="noStrike" cap="none">
                <a:solidFill>
                  <a:srgbClr val="7F7F7F"/>
                </a:solidFill>
                <a:latin typeface="Source Sans Pro"/>
                <a:ea typeface="Source Sans Pro"/>
                <a:cs typeface="Source Sans Pro"/>
                <a:sym typeface="Source Sans Pro"/>
              </a:rPr>
              <a:t>‹#›</a:t>
            </a:fld>
            <a:endParaRPr sz="1000" b="0" i="0" u="none" strike="noStrike" cap="none">
              <a:solidFill>
                <a:srgbClr val="7F7F7F"/>
              </a:solidFill>
              <a:latin typeface="Source Sans Pro"/>
              <a:ea typeface="Source Sans Pro"/>
              <a:cs typeface="Source Sans Pro"/>
              <a:sym typeface="Source Sans Pro"/>
            </a:endParaRPr>
          </a:p>
        </p:txBody>
      </p:sp>
      <p:sp>
        <p:nvSpPr>
          <p:cNvPr id="26" name="Google Shape;26;p14"/>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7" name="Google Shape;27;p14"/>
          <p:cNvSpPr txBox="1">
            <a:spLocks noGrp="1"/>
          </p:cNvSpPr>
          <p:nvPr>
            <p:ph type="body" idx="1"/>
          </p:nvPr>
        </p:nvSpPr>
        <p:spPr>
          <a:xfrm>
            <a:off x="949328" y="908685"/>
            <a:ext cx="37878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14"/>
          <p:cNvSpPr txBox="1">
            <a:spLocks noGrp="1"/>
          </p:cNvSpPr>
          <p:nvPr>
            <p:ph type="body" idx="2"/>
          </p:nvPr>
        </p:nvSpPr>
        <p:spPr>
          <a:xfrm>
            <a:off x="4876800" y="908685"/>
            <a:ext cx="37797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Horizontal">
  <p:cSld name="Two Content Horizontal">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948777" y="908686"/>
            <a:ext cx="7707900" cy="18165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 name="Google Shape;32;p15"/>
          <p:cNvSpPr txBox="1">
            <a:spLocks noGrp="1"/>
          </p:cNvSpPr>
          <p:nvPr>
            <p:ph type="body" idx="2"/>
          </p:nvPr>
        </p:nvSpPr>
        <p:spPr>
          <a:xfrm>
            <a:off x="949328" y="2841313"/>
            <a:ext cx="7707300" cy="18165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949328" y="908685"/>
            <a:ext cx="37878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16"/>
          <p:cNvSpPr txBox="1">
            <a:spLocks noGrp="1"/>
          </p:cNvSpPr>
          <p:nvPr>
            <p:ph type="body" idx="2"/>
          </p:nvPr>
        </p:nvSpPr>
        <p:spPr>
          <a:xfrm>
            <a:off x="4876800" y="908687"/>
            <a:ext cx="3779700" cy="18231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7" name="Google Shape;37;p16"/>
          <p:cNvSpPr txBox="1">
            <a:spLocks noGrp="1"/>
          </p:cNvSpPr>
          <p:nvPr>
            <p:ph type="body" idx="3"/>
          </p:nvPr>
        </p:nvSpPr>
        <p:spPr>
          <a:xfrm>
            <a:off x="4876800" y="2837497"/>
            <a:ext cx="3779700" cy="18303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38"/>
        <p:cNvGrpSpPr/>
        <p:nvPr/>
      </p:nvGrpSpPr>
      <p:grpSpPr>
        <a:xfrm>
          <a:off x="0" y="0"/>
          <a:ext cx="0" cy="0"/>
          <a:chOff x="0" y="0"/>
          <a:chExt cx="0" cy="0"/>
        </a:xfrm>
      </p:grpSpPr>
      <p:sp>
        <p:nvSpPr>
          <p:cNvPr id="39" name="Google Shape;39;p17"/>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40" name="Google Shape;40;p17"/>
          <p:cNvSpPr txBox="1">
            <a:spLocks noGrp="1"/>
          </p:cNvSpPr>
          <p:nvPr>
            <p:ph type="body" idx="1"/>
          </p:nvPr>
        </p:nvSpPr>
        <p:spPr>
          <a:xfrm>
            <a:off x="949328" y="908687"/>
            <a:ext cx="3787800" cy="18231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 name="Google Shape;41;p17"/>
          <p:cNvSpPr txBox="1">
            <a:spLocks noGrp="1"/>
          </p:cNvSpPr>
          <p:nvPr>
            <p:ph type="body" idx="2"/>
          </p:nvPr>
        </p:nvSpPr>
        <p:spPr>
          <a:xfrm>
            <a:off x="955678" y="2840613"/>
            <a:ext cx="3781500" cy="1827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2" name="Google Shape;42;p17"/>
          <p:cNvSpPr txBox="1">
            <a:spLocks noGrp="1"/>
          </p:cNvSpPr>
          <p:nvPr>
            <p:ph type="body" idx="3"/>
          </p:nvPr>
        </p:nvSpPr>
        <p:spPr>
          <a:xfrm>
            <a:off x="4876800" y="908687"/>
            <a:ext cx="3779700" cy="18231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3" name="Google Shape;43;p17"/>
          <p:cNvSpPr txBox="1">
            <a:spLocks noGrp="1"/>
          </p:cNvSpPr>
          <p:nvPr>
            <p:ph type="body" idx="4"/>
          </p:nvPr>
        </p:nvSpPr>
        <p:spPr>
          <a:xfrm>
            <a:off x="4876800" y="2840613"/>
            <a:ext cx="3779700" cy="1827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948776" y="359541"/>
            <a:ext cx="7707900" cy="4881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24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1" name="Google Shape;51;p11"/>
          <p:cNvSpPr txBox="1">
            <a:spLocks noGrp="1"/>
          </p:cNvSpPr>
          <p:nvPr>
            <p:ph type="body" idx="1"/>
          </p:nvPr>
        </p:nvSpPr>
        <p:spPr>
          <a:xfrm>
            <a:off x="955678" y="908685"/>
            <a:ext cx="7701000" cy="375900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SzPts val="1800"/>
              <a:buChar char="▪"/>
              <a:defRPr/>
            </a:lvl2pPr>
            <a:lvl3pPr marL="1371600" lvl="2" indent="-345186" algn="l">
              <a:lnSpc>
                <a:spcPct val="100000"/>
              </a:lnSpc>
              <a:spcBef>
                <a:spcPts val="360"/>
              </a:spcBef>
              <a:spcAft>
                <a:spcPts val="0"/>
              </a:spcAft>
              <a:buSzPts val="1836"/>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2" name="Google Shape;52;p11"/>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898989"/>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zh-CN"/>
              <a:t>‹#›</a:t>
            </a:fld>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8"/>
          <p:cNvSpPr txBox="1">
            <a:spLocks noGrp="1"/>
          </p:cNvSpPr>
          <p:nvPr>
            <p:ph type="sldNum" idx="12"/>
          </p:nvPr>
        </p:nvSpPr>
        <p:spPr>
          <a:xfrm>
            <a:off x="109538" y="4811316"/>
            <a:ext cx="846000" cy="2727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zh-CN"/>
              <a:t>‹#›</a:t>
            </a:fld>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949325" y="359569"/>
            <a:ext cx="7707300" cy="488100"/>
          </a:xfrm>
          <a:prstGeom prst="rect">
            <a:avLst/>
          </a:prstGeom>
          <a:noFill/>
          <a:ln>
            <a:noFill/>
          </a:ln>
        </p:spPr>
        <p:txBody>
          <a:bodyPr spcFirstLastPara="1" wrap="square" lIns="0" tIns="45700" rIns="91425" bIns="45700" anchor="b" anchorCtr="0">
            <a:noAutofit/>
          </a:bodyPr>
          <a:lstStyle>
            <a:lvl1pPr marR="0" lvl="0"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1pPr>
            <a:lvl2pPr marR="0" lvl="1"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2pPr>
            <a:lvl3pPr marR="0" lvl="2"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3pPr>
            <a:lvl4pPr marR="0" lvl="3"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4pPr>
            <a:lvl5pPr marR="0" lvl="4"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5pPr>
            <a:lvl6pPr marR="0" lvl="5"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endParaRPr/>
          </a:p>
        </p:txBody>
      </p:sp>
      <p:sp>
        <p:nvSpPr>
          <p:cNvPr id="7" name="Google Shape;7;p8"/>
          <p:cNvSpPr txBox="1">
            <a:spLocks noGrp="1"/>
          </p:cNvSpPr>
          <p:nvPr>
            <p:ph type="body" idx="1"/>
          </p:nvPr>
        </p:nvSpPr>
        <p:spPr>
          <a:xfrm>
            <a:off x="949325" y="903685"/>
            <a:ext cx="7707300" cy="3763500"/>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Source Sans Pro"/>
                <a:ea typeface="Source Sans Pro"/>
                <a:cs typeface="Source Sans Pro"/>
                <a:sym typeface="Source Sans Pro"/>
              </a:defRPr>
            </a:lvl2pPr>
            <a:lvl3pPr marL="1371600" marR="0" lvl="2" indent="-345186"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Source Sans Pro"/>
                <a:ea typeface="Source Sans Pro"/>
                <a:cs typeface="Source Sans Pro"/>
                <a:sym typeface="Source Sans Pro"/>
              </a:defRPr>
            </a:lvl3pPr>
            <a:lvl4pPr marL="1828800" marR="0" lvl="3" indent="-342900" algn="l" rtl="0">
              <a:lnSpc>
                <a:spcPct val="100000"/>
              </a:lnSpc>
              <a:spcBef>
                <a:spcPts val="360"/>
              </a:spcBef>
              <a:spcAft>
                <a:spcPts val="0"/>
              </a:spcAft>
              <a:buClr>
                <a:schemeClr val="lt2"/>
              </a:buClr>
              <a:buSzPts val="1800"/>
              <a:buFont typeface="Arial"/>
              <a:buChar char="•"/>
              <a:defRPr sz="1800" b="0" i="0" u="none" strike="noStrike" cap="none">
                <a:solidFill>
                  <a:srgbClr val="595959"/>
                </a:solidFill>
                <a:latin typeface="Source Sans Pro"/>
                <a:ea typeface="Source Sans Pro"/>
                <a:cs typeface="Source Sans Pro"/>
                <a:sym typeface="Source Sans Pro"/>
              </a:defRPr>
            </a:lvl4pPr>
            <a:lvl5pPr marL="2286000" marR="0" lvl="4" indent="-342900"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8" name="Google Shape;8;p8"/>
          <p:cNvSpPr txBox="1">
            <a:spLocks noGrp="1"/>
          </p:cNvSpPr>
          <p:nvPr>
            <p:ph type="sldNum" idx="12"/>
          </p:nvPr>
        </p:nvSpPr>
        <p:spPr>
          <a:xfrm>
            <a:off x="109538" y="4811316"/>
            <a:ext cx="846000" cy="2727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zh-CN"/>
              <a:t>‹#›</a:t>
            </a:fld>
            <a:endParaRPr/>
          </a:p>
        </p:txBody>
      </p:sp>
      <p:sp>
        <p:nvSpPr>
          <p:cNvPr id="9" name="Google Shape;9;p8"/>
          <p:cNvSpPr/>
          <p:nvPr/>
        </p:nvSpPr>
        <p:spPr>
          <a:xfrm>
            <a:off x="0" y="0"/>
            <a:ext cx="457200" cy="5150700"/>
          </a:xfrm>
          <a:prstGeom prst="rect">
            <a:avLst/>
          </a:prstGeom>
          <a:solidFill>
            <a:srgbClr val="8C1515"/>
          </a:solidFill>
          <a:ln w="9525" cap="flat" cmpd="sng">
            <a:solidFill>
              <a:srgbClr val="8C15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949325" y="415569"/>
            <a:ext cx="7707300" cy="488100"/>
          </a:xfrm>
          <a:prstGeom prst="rect">
            <a:avLst/>
          </a:prstGeom>
          <a:noFill/>
          <a:ln>
            <a:noFill/>
          </a:ln>
        </p:spPr>
        <p:txBody>
          <a:bodyPr spcFirstLastPara="1" wrap="square" lIns="0" tIns="45700" rIns="91425" bIns="45700" anchor="b" anchorCtr="0">
            <a:noAutofit/>
          </a:bodyPr>
          <a:lstStyle>
            <a:lvl1pPr marR="0" lvl="0"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1pPr>
            <a:lvl2pPr marR="0" lvl="1"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2pPr>
            <a:lvl3pPr marR="0" lvl="2"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3pPr>
            <a:lvl4pPr marR="0" lvl="3"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4pPr>
            <a:lvl5pPr marR="0" lvl="4"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5pPr>
            <a:lvl6pPr marR="0" lvl="5"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endParaRPr/>
          </a:p>
        </p:txBody>
      </p:sp>
      <p:sp>
        <p:nvSpPr>
          <p:cNvPr id="46" name="Google Shape;46;p10"/>
          <p:cNvSpPr txBox="1">
            <a:spLocks noGrp="1"/>
          </p:cNvSpPr>
          <p:nvPr>
            <p:ph type="body" idx="1"/>
          </p:nvPr>
        </p:nvSpPr>
        <p:spPr>
          <a:xfrm>
            <a:off x="949325" y="903685"/>
            <a:ext cx="7707300" cy="3763500"/>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800" b="0" i="0" u="none" strike="noStrike" cap="small">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Source Sans Pro"/>
                <a:ea typeface="Source Sans Pro"/>
                <a:cs typeface="Source Sans Pro"/>
                <a:sym typeface="Source Sans Pro"/>
              </a:defRPr>
            </a:lvl2pPr>
            <a:lvl3pPr marL="1371600" marR="0" lvl="2" indent="-345186"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Source Sans Pro"/>
                <a:ea typeface="Source Sans Pro"/>
                <a:cs typeface="Source Sans Pro"/>
                <a:sym typeface="Source Sans Pro"/>
              </a:defRPr>
            </a:lvl3pPr>
            <a:lvl4pPr marL="1828800" marR="0" lvl="3" indent="-342900" algn="l" rtl="0">
              <a:lnSpc>
                <a:spcPct val="100000"/>
              </a:lnSpc>
              <a:spcBef>
                <a:spcPts val="360"/>
              </a:spcBef>
              <a:spcAft>
                <a:spcPts val="0"/>
              </a:spcAft>
              <a:buClr>
                <a:schemeClr val="lt2"/>
              </a:buClr>
              <a:buSzPts val="1800"/>
              <a:buFont typeface="Arial"/>
              <a:buChar char="•"/>
              <a:defRPr sz="1800" b="0" i="0" u="none" strike="noStrike" cap="none">
                <a:solidFill>
                  <a:srgbClr val="595959"/>
                </a:solidFill>
                <a:latin typeface="Source Sans Pro"/>
                <a:ea typeface="Source Sans Pro"/>
                <a:cs typeface="Source Sans Pro"/>
                <a:sym typeface="Source Sans Pro"/>
              </a:defRPr>
            </a:lvl4pPr>
            <a:lvl5pPr marL="2286000" marR="0" lvl="4" indent="-342900"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47" name="Google Shape;47;p10"/>
          <p:cNvSpPr txBox="1">
            <a:spLocks noGrp="1"/>
          </p:cNvSpPr>
          <p:nvPr>
            <p:ph type="sldNum" idx="12"/>
          </p:nvPr>
        </p:nvSpPr>
        <p:spPr>
          <a:xfrm>
            <a:off x="109538" y="4811316"/>
            <a:ext cx="846000" cy="2727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zh-CN"/>
              <a:t>‹#›</a:t>
            </a:fld>
            <a:endParaRPr/>
          </a:p>
        </p:txBody>
      </p:sp>
      <p:sp>
        <p:nvSpPr>
          <p:cNvPr id="48" name="Google Shape;48;p10"/>
          <p:cNvSpPr/>
          <p:nvPr/>
        </p:nvSpPr>
        <p:spPr>
          <a:xfrm>
            <a:off x="-11125" y="0"/>
            <a:ext cx="9155100" cy="634200"/>
          </a:xfrm>
          <a:prstGeom prst="rect">
            <a:avLst/>
          </a:prstGeom>
          <a:solidFill>
            <a:schemeClr val="lt2"/>
          </a:solidFill>
          <a:ln w="9525" cap="flat" cmpd="sng">
            <a:solidFill>
              <a:srgbClr val="8C15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8C1515"/>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g76df1981ad_3_93"/>
          <p:cNvSpPr txBox="1">
            <a:spLocks noGrp="1"/>
          </p:cNvSpPr>
          <p:nvPr>
            <p:ph type="title"/>
          </p:nvPr>
        </p:nvSpPr>
        <p:spPr>
          <a:xfrm>
            <a:off x="949325" y="415569"/>
            <a:ext cx="7707300" cy="488100"/>
          </a:xfrm>
          <a:prstGeom prst="rect">
            <a:avLst/>
          </a:prstGeom>
          <a:noFill/>
          <a:ln>
            <a:noFill/>
          </a:ln>
        </p:spPr>
        <p:txBody>
          <a:bodyPr spcFirstLastPara="1" wrap="square" lIns="0" tIns="45700" rIns="91425" bIns="45700" anchor="b" anchorCtr="0">
            <a:noAutofit/>
          </a:bodyPr>
          <a:lstStyle>
            <a:lvl1pPr marR="0" lvl="0"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1pPr>
            <a:lvl2pPr marR="0" lvl="1"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2pPr>
            <a:lvl3pPr marR="0" lvl="2"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3pPr>
            <a:lvl4pPr marR="0" lvl="3"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4pPr>
            <a:lvl5pPr marR="0" lvl="4"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5pPr>
            <a:lvl6pPr marR="0" lvl="5"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endParaRPr/>
          </a:p>
        </p:txBody>
      </p:sp>
      <p:sp>
        <p:nvSpPr>
          <p:cNvPr id="88" name="Google Shape;88;g76df1981ad_3_93"/>
          <p:cNvSpPr txBox="1">
            <a:spLocks noGrp="1"/>
          </p:cNvSpPr>
          <p:nvPr>
            <p:ph type="body" idx="1"/>
          </p:nvPr>
        </p:nvSpPr>
        <p:spPr>
          <a:xfrm>
            <a:off x="949325" y="903685"/>
            <a:ext cx="7707300" cy="3763500"/>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800" b="0" i="0" u="none" strike="noStrike" cap="small">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Source Sans Pro"/>
                <a:ea typeface="Source Sans Pro"/>
                <a:cs typeface="Source Sans Pro"/>
                <a:sym typeface="Source Sans Pro"/>
              </a:defRPr>
            </a:lvl2pPr>
            <a:lvl3pPr marL="1371600" marR="0" lvl="2" indent="-345186"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Source Sans Pro"/>
                <a:ea typeface="Source Sans Pro"/>
                <a:cs typeface="Source Sans Pro"/>
                <a:sym typeface="Source Sans Pro"/>
              </a:defRPr>
            </a:lvl3pPr>
            <a:lvl4pPr marL="1828800" marR="0" lvl="3" indent="-342900" algn="l" rtl="0">
              <a:lnSpc>
                <a:spcPct val="100000"/>
              </a:lnSpc>
              <a:spcBef>
                <a:spcPts val="360"/>
              </a:spcBef>
              <a:spcAft>
                <a:spcPts val="0"/>
              </a:spcAft>
              <a:buClr>
                <a:schemeClr val="lt2"/>
              </a:buClr>
              <a:buSzPts val="1800"/>
              <a:buFont typeface="Arial"/>
              <a:buChar char="•"/>
              <a:defRPr sz="1800" b="0" i="0" u="none" strike="noStrike" cap="none">
                <a:solidFill>
                  <a:srgbClr val="595959"/>
                </a:solidFill>
                <a:latin typeface="Source Sans Pro"/>
                <a:ea typeface="Source Sans Pro"/>
                <a:cs typeface="Source Sans Pro"/>
                <a:sym typeface="Source Sans Pro"/>
              </a:defRPr>
            </a:lvl4pPr>
            <a:lvl5pPr marL="2286000" marR="0" lvl="4" indent="-342900"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89" name="Google Shape;89;g76df1981ad_3_93"/>
          <p:cNvSpPr txBox="1">
            <a:spLocks noGrp="1"/>
          </p:cNvSpPr>
          <p:nvPr>
            <p:ph type="sldNum" idx="12"/>
          </p:nvPr>
        </p:nvSpPr>
        <p:spPr>
          <a:xfrm>
            <a:off x="109538" y="4811316"/>
            <a:ext cx="846000" cy="2727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898989"/>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zh-CN"/>
              <a:t>‹#›</a:t>
            </a:fld>
            <a:endParaRPr/>
          </a:p>
        </p:txBody>
      </p:sp>
      <p:sp>
        <p:nvSpPr>
          <p:cNvPr id="90" name="Google Shape;90;g76df1981ad_3_93"/>
          <p:cNvSpPr/>
          <p:nvPr/>
        </p:nvSpPr>
        <p:spPr>
          <a:xfrm>
            <a:off x="-11125" y="0"/>
            <a:ext cx="9155100" cy="634200"/>
          </a:xfrm>
          <a:prstGeom prst="rect">
            <a:avLst/>
          </a:prstGeom>
          <a:solidFill>
            <a:schemeClr val="lt2"/>
          </a:solidFill>
          <a:ln w="9525" cap="flat" cmpd="sng">
            <a:solidFill>
              <a:srgbClr val="8C15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8C1515"/>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2MQclXsmwyqv2jHsUP6wwVcm_JsDt8iW"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2MQclXsmwyqv2jHsUP6wwVcm_JsDt8iW"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p:nvPr/>
        </p:nvSpPr>
        <p:spPr>
          <a:xfrm>
            <a:off x="823574" y="1124475"/>
            <a:ext cx="2261125" cy="618000"/>
          </a:xfrm>
          <a:prstGeom prst="flowChartInputOutput">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
          <p:cNvSpPr/>
          <p:nvPr/>
        </p:nvSpPr>
        <p:spPr>
          <a:xfrm>
            <a:off x="174875" y="2815825"/>
            <a:ext cx="2833625" cy="462000"/>
          </a:xfrm>
          <a:prstGeom prst="flowChartManualOperation">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
          <p:cNvSpPr/>
          <p:nvPr/>
        </p:nvSpPr>
        <p:spPr>
          <a:xfrm>
            <a:off x="13425" y="1243075"/>
            <a:ext cx="9144000" cy="190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
          <p:cNvSpPr txBox="1">
            <a:spLocks noGrp="1"/>
          </p:cNvSpPr>
          <p:nvPr>
            <p:ph type="ctrTitle" idx="4294967295"/>
          </p:nvPr>
        </p:nvSpPr>
        <p:spPr>
          <a:xfrm>
            <a:off x="3652059" y="1341119"/>
            <a:ext cx="5911500" cy="1399979"/>
          </a:xfrm>
          <a:prstGeom prst="rect">
            <a:avLst/>
          </a:prstGeom>
          <a:noFill/>
          <a:ln>
            <a:noFill/>
          </a:ln>
        </p:spPr>
        <p:txBody>
          <a:bodyPr spcFirstLastPara="1" wrap="square" lIns="0" tIns="45700" rIns="91425" bIns="45700" anchor="b" anchorCtr="0">
            <a:noAutofit/>
          </a:bodyPr>
          <a:lstStyle/>
          <a:p>
            <a:pPr marL="0" marR="0" lvl="0" indent="0" algn="l" rtl="0">
              <a:lnSpc>
                <a:spcPct val="150000"/>
              </a:lnSpc>
              <a:spcBef>
                <a:spcPts val="0"/>
              </a:spcBef>
              <a:spcAft>
                <a:spcPts val="0"/>
              </a:spcAft>
              <a:buClr>
                <a:srgbClr val="000000"/>
              </a:buClr>
              <a:buSzPts val="1400"/>
              <a:buFont typeface="Arial"/>
              <a:buNone/>
            </a:pPr>
            <a:endParaRPr sz="3000" b="0" i="0" u="none" strike="noStrike" cap="none" dirty="0">
              <a:solidFill>
                <a:srgbClr val="0FC02F"/>
              </a:solidFill>
              <a:latin typeface="Source Sans Pro SemiBold"/>
              <a:ea typeface="Source Sans Pro SemiBold"/>
              <a:cs typeface="Source Sans Pro SemiBold"/>
              <a:sym typeface="Source Sans Pro SemiBold"/>
            </a:endParaRPr>
          </a:p>
          <a:p>
            <a:pPr marL="0" marR="0" lvl="0" indent="0" algn="l" rtl="0">
              <a:lnSpc>
                <a:spcPct val="150000"/>
              </a:lnSpc>
              <a:spcBef>
                <a:spcPts val="0"/>
              </a:spcBef>
              <a:spcAft>
                <a:spcPts val="0"/>
              </a:spcAft>
              <a:buClr>
                <a:srgbClr val="000000"/>
              </a:buClr>
              <a:buSzPts val="1400"/>
              <a:buFont typeface="Arial"/>
              <a:buNone/>
            </a:pPr>
            <a:endParaRPr sz="3000" b="0" i="0" u="none" strike="noStrike" cap="none" dirty="0">
              <a:solidFill>
                <a:srgbClr val="0FC02F"/>
              </a:solidFill>
              <a:latin typeface="Source Sans Pro SemiBold"/>
              <a:ea typeface="Source Sans Pro SemiBold"/>
              <a:cs typeface="Source Sans Pro SemiBold"/>
              <a:sym typeface="Source Sans Pro SemiBold"/>
            </a:endParaRPr>
          </a:p>
          <a:p>
            <a:pPr marL="0" marR="0" lvl="0" indent="0" algn="l" rtl="0">
              <a:lnSpc>
                <a:spcPct val="150000"/>
              </a:lnSpc>
              <a:spcBef>
                <a:spcPts val="0"/>
              </a:spcBef>
              <a:spcAft>
                <a:spcPts val="0"/>
              </a:spcAft>
              <a:buClr>
                <a:srgbClr val="000000"/>
              </a:buClr>
              <a:buSzPts val="1400"/>
              <a:buFont typeface="Arial"/>
              <a:buNone/>
            </a:pPr>
            <a:endParaRPr sz="3000" b="0" i="0" u="none" strike="noStrike" cap="none" dirty="0">
              <a:solidFill>
                <a:srgbClr val="0FC02F"/>
              </a:solidFill>
              <a:latin typeface="Source Sans Pro SemiBold"/>
              <a:ea typeface="Source Sans Pro SemiBold"/>
              <a:cs typeface="Source Sans Pro SemiBold"/>
              <a:sym typeface="Source Sans Pro SemiBold"/>
            </a:endParaRPr>
          </a:p>
          <a:p>
            <a:pPr marL="0" marR="0" lvl="0" indent="0" algn="l" rtl="0">
              <a:lnSpc>
                <a:spcPct val="150000"/>
              </a:lnSpc>
              <a:spcBef>
                <a:spcPts val="0"/>
              </a:spcBef>
              <a:spcAft>
                <a:spcPts val="0"/>
              </a:spcAft>
              <a:buClr>
                <a:srgbClr val="000000"/>
              </a:buClr>
              <a:buSzPts val="1400"/>
              <a:buFont typeface="Arial"/>
              <a:buNone/>
            </a:pPr>
            <a:endParaRPr sz="3000" b="0" i="0" u="none" strike="noStrike" cap="none" dirty="0">
              <a:solidFill>
                <a:srgbClr val="0FC02F"/>
              </a:solidFill>
              <a:latin typeface="Source Sans Pro SemiBold"/>
              <a:ea typeface="Source Sans Pro SemiBold"/>
              <a:cs typeface="Source Sans Pro SemiBold"/>
              <a:sym typeface="Source Sans Pro SemiBold"/>
            </a:endParaRPr>
          </a:p>
          <a:p>
            <a:pPr marL="0" marR="0" lvl="0" indent="0" algn="l" rtl="0">
              <a:lnSpc>
                <a:spcPct val="150000"/>
              </a:lnSpc>
              <a:spcBef>
                <a:spcPts val="0"/>
              </a:spcBef>
              <a:spcAft>
                <a:spcPts val="0"/>
              </a:spcAft>
              <a:buClr>
                <a:srgbClr val="000000"/>
              </a:buClr>
              <a:buSzPts val="1400"/>
              <a:buFont typeface="Arial"/>
              <a:buNone/>
            </a:pPr>
            <a:r>
              <a:rPr lang="en-GB" altLang="zh-CN" sz="3000" b="0" i="0" u="none" strike="noStrike" cap="none" dirty="0">
                <a:solidFill>
                  <a:srgbClr val="FFFFFF"/>
                </a:solidFill>
                <a:latin typeface="Source Sans Pro SemiBold"/>
                <a:ea typeface="Source Sans Pro SemiBold"/>
                <a:cs typeface="Source Sans Pro SemiBold"/>
                <a:sym typeface="Source Sans Pro SemiBold"/>
              </a:rPr>
              <a:t>B</a:t>
            </a:r>
            <a:r>
              <a:rPr lang="en-US" altLang="zh-CN" sz="3000" b="0" i="0" u="none" strike="noStrike" cap="none" dirty="0" err="1">
                <a:solidFill>
                  <a:srgbClr val="FFFFFF"/>
                </a:solidFill>
                <a:latin typeface="Source Sans Pro SemiBold"/>
                <a:ea typeface="Source Sans Pro SemiBold"/>
                <a:cs typeface="Source Sans Pro SemiBold"/>
                <a:sym typeface="Source Sans Pro SemiBold"/>
              </a:rPr>
              <a:t>ias</a:t>
            </a:r>
            <a:r>
              <a:rPr lang="en-GB" altLang="zh-CN" sz="3000" dirty="0">
                <a:solidFill>
                  <a:srgbClr val="FFFFFF"/>
                </a:solidFill>
              </a:rPr>
              <a:t> </a:t>
            </a:r>
            <a:r>
              <a:rPr lang="en-US" altLang="zh-CN" sz="3000" dirty="0">
                <a:solidFill>
                  <a:srgbClr val="FFFFFF"/>
                </a:solidFill>
              </a:rPr>
              <a:t>Check and mitigate in Hiring</a:t>
            </a:r>
            <a:br>
              <a:rPr lang="en-US" altLang="zh-CN" sz="3000" dirty="0">
                <a:solidFill>
                  <a:srgbClr val="FFFFFF"/>
                </a:solidFill>
              </a:rPr>
            </a:br>
            <a:r>
              <a:rPr lang="zh-CN" sz="3000" b="0" i="0" u="none" strike="noStrike" cap="none" dirty="0">
                <a:solidFill>
                  <a:srgbClr val="FFFFFF"/>
                </a:solidFill>
                <a:latin typeface="Source Sans Pro SemiBold"/>
                <a:ea typeface="Source Sans Pro SemiBold"/>
                <a:cs typeface="Source Sans Pro SemiBold"/>
                <a:sym typeface="Source Sans Pro SemiBold"/>
              </a:rPr>
              <a:t>Final Presentation</a:t>
            </a:r>
            <a:endParaRPr sz="3000" b="0" i="0" u="none" strike="noStrike" cap="none" dirty="0">
              <a:solidFill>
                <a:srgbClr val="FFFFFF"/>
              </a:solidFill>
              <a:latin typeface="Source Sans Pro SemiBold"/>
              <a:ea typeface="Source Sans Pro SemiBold"/>
              <a:cs typeface="Source Sans Pro SemiBold"/>
              <a:sym typeface="Source Sans Pro SemiBold"/>
            </a:endParaRPr>
          </a:p>
        </p:txBody>
      </p:sp>
      <p:sp>
        <p:nvSpPr>
          <p:cNvPr id="136" name="Google Shape;136;p1"/>
          <p:cNvSpPr txBox="1">
            <a:spLocks noGrp="1"/>
          </p:cNvSpPr>
          <p:nvPr>
            <p:ph type="body" idx="1"/>
          </p:nvPr>
        </p:nvSpPr>
        <p:spPr>
          <a:xfrm>
            <a:off x="2592000" y="3430225"/>
            <a:ext cx="3834900" cy="618000"/>
          </a:xfrm>
          <a:prstGeom prst="rect">
            <a:avLst/>
          </a:prstGeom>
          <a:noFill/>
          <a:ln>
            <a:noFill/>
          </a:ln>
        </p:spPr>
        <p:txBody>
          <a:bodyPr spcFirstLastPara="1" wrap="square" lIns="0" tIns="45700" rIns="0" bIns="45700" anchor="ctr" anchorCtr="1">
            <a:noAutofit/>
          </a:bodyPr>
          <a:lstStyle/>
          <a:p>
            <a:pPr marL="0" lvl="0" indent="0" algn="ctr" rtl="0">
              <a:lnSpc>
                <a:spcPct val="100000"/>
              </a:lnSpc>
              <a:spcBef>
                <a:spcPts val="0"/>
              </a:spcBef>
              <a:spcAft>
                <a:spcPts val="0"/>
              </a:spcAft>
              <a:buSzPts val="1800"/>
              <a:buFont typeface="Arial"/>
              <a:buNone/>
            </a:pPr>
            <a:r>
              <a:rPr lang="zh-CN" sz="1400"/>
              <a:t>05-2020</a:t>
            </a:r>
            <a:endParaRPr sz="1400"/>
          </a:p>
        </p:txBody>
      </p:sp>
      <p:sp>
        <p:nvSpPr>
          <p:cNvPr id="137" name="Google Shape;137;p1"/>
          <p:cNvSpPr/>
          <p:nvPr/>
        </p:nvSpPr>
        <p:spPr>
          <a:xfrm>
            <a:off x="738700" y="1115425"/>
            <a:ext cx="2390400" cy="2162400"/>
          </a:xfrm>
          <a:prstGeom prst="parallelogram">
            <a:avLst>
              <a:gd name="adj" fmla="val 25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
          <p:cNvSpPr txBox="1"/>
          <p:nvPr/>
        </p:nvSpPr>
        <p:spPr>
          <a:xfrm>
            <a:off x="5886300" y="2522700"/>
            <a:ext cx="3270900" cy="618000"/>
          </a:xfrm>
          <a:prstGeom prst="rect">
            <a:avLst/>
          </a:prstGeom>
          <a:noFill/>
          <a:ln>
            <a:noFill/>
          </a:ln>
        </p:spPr>
        <p:txBody>
          <a:bodyPr spcFirstLastPara="1" wrap="square" lIns="91425" tIns="91425" rIns="91425" bIns="91425" anchor="t" anchorCtr="0">
            <a:noAutofit/>
          </a:bodyPr>
          <a:lstStyle/>
          <a:p>
            <a:pPr lvl="0">
              <a:buSzPts val="1400"/>
            </a:pPr>
            <a:r>
              <a:rPr lang="en-US" altLang="zh-CN" dirty="0">
                <a:solidFill>
                  <a:srgbClr val="CCCCCC"/>
                </a:solidFill>
                <a:latin typeface="Source Sans Pro"/>
                <a:ea typeface="Source Sans Pro"/>
                <a:cs typeface="Source Sans Pro"/>
                <a:sym typeface="Source Sans Pro"/>
              </a:rPr>
              <a:t>Donghuai Li, </a:t>
            </a:r>
            <a:r>
              <a:rPr lang="en-US" altLang="zh-CN" dirty="0" err="1">
                <a:solidFill>
                  <a:srgbClr val="CCCCCC"/>
                </a:solidFill>
                <a:latin typeface="Source Sans Pro"/>
                <a:ea typeface="Source Sans Pro"/>
                <a:cs typeface="Source Sans Pro"/>
                <a:sym typeface="Source Sans Pro"/>
              </a:rPr>
              <a:t>Guanting</a:t>
            </a:r>
            <a:r>
              <a:rPr lang="en-US" altLang="zh-CN" dirty="0">
                <a:solidFill>
                  <a:srgbClr val="CCCCCC"/>
                </a:solidFill>
                <a:latin typeface="Source Sans Pro"/>
                <a:ea typeface="Source Sans Pro"/>
                <a:cs typeface="Source Sans Pro"/>
                <a:sym typeface="Source Sans Pro"/>
              </a:rPr>
              <a:t> Gai</a:t>
            </a:r>
            <a:endParaRPr lang="en-US" altLang="zh-CN" sz="1400" b="0" i="0" u="none" strike="noStrike" cap="none" dirty="0">
              <a:solidFill>
                <a:srgbClr val="CCCCCC"/>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dirty="0">
                <a:solidFill>
                  <a:srgbClr val="CCCCCC"/>
                </a:solidFill>
                <a:latin typeface="Source Sans Pro"/>
                <a:ea typeface="Source Sans Pro"/>
                <a:cs typeface="Source Sans Pro"/>
                <a:sym typeface="Source Sans Pro"/>
              </a:rPr>
              <a:t>Yichen Zhang, Kehan Wang, Yue Wang, </a:t>
            </a:r>
            <a:endParaRPr sz="1400" b="0" i="0" u="none" strike="noStrike" cap="none" dirty="0">
              <a:solidFill>
                <a:srgbClr val="CCCCCC"/>
              </a:solidFill>
              <a:latin typeface="Source Sans Pro"/>
              <a:ea typeface="Source Sans Pro"/>
              <a:cs typeface="Source Sans Pro"/>
              <a:sym typeface="Source Sans Pro"/>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76df1981ad_3_185"/>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10</a:t>
            </a:fld>
            <a:endParaRPr/>
          </a:p>
        </p:txBody>
      </p:sp>
      <p:sp>
        <p:nvSpPr>
          <p:cNvPr id="235" name="Google Shape;235;g76df1981ad_3_185"/>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2400"/>
              <a:buFont typeface="Arial"/>
              <a:buNone/>
            </a:pPr>
            <a:r>
              <a:rPr lang="zh-CN" sz="3600" b="1">
                <a:solidFill>
                  <a:schemeClr val="lt1"/>
                </a:solidFill>
                <a:latin typeface="Source Sans Pro SemiBold"/>
                <a:ea typeface="Source Sans Pro SemiBold"/>
                <a:cs typeface="Source Sans Pro SemiBold"/>
                <a:sym typeface="Source Sans Pro SemiBold"/>
              </a:rPr>
              <a:t>Retrospect</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236" name="Google Shape;236;g76df1981ad_3_185"/>
          <p:cNvSpPr txBox="1"/>
          <p:nvPr/>
        </p:nvSpPr>
        <p:spPr>
          <a:xfrm>
            <a:off x="0" y="893350"/>
            <a:ext cx="2980800" cy="3911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Source Sans Pro"/>
              <a:buChar char="●"/>
            </a:pPr>
            <a:r>
              <a:rPr lang="zh-CN" sz="1800" b="1" i="0" u="none" strike="noStrike" cap="none">
                <a:solidFill>
                  <a:srgbClr val="000000"/>
                </a:solidFill>
                <a:latin typeface="Source Sans Pro"/>
                <a:ea typeface="Source Sans Pro"/>
                <a:cs typeface="Source Sans Pro"/>
                <a:sym typeface="Source Sans Pro"/>
              </a:rPr>
              <a:t>First step</a:t>
            </a:r>
            <a:endParaRPr sz="1800" b="1"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r>
              <a:rPr lang="zh-CN" sz="1800" b="1" i="0" u="none" strike="noStrike" cap="none">
                <a:solidFill>
                  <a:srgbClr val="000000"/>
                </a:solidFill>
                <a:latin typeface="Source Sans Pro"/>
                <a:ea typeface="Source Sans Pro"/>
                <a:cs typeface="Source Sans Pro"/>
                <a:sym typeface="Source Sans Pro"/>
              </a:rPr>
              <a:t>Use existing OverallRating with (Age, Gender, </a:t>
            </a:r>
            <a:r>
              <a:rPr lang="zh-CN" sz="1800" b="1">
                <a:latin typeface="Source Sans Pro"/>
                <a:ea typeface="Source Sans Pro"/>
                <a:cs typeface="Source Sans Pro"/>
                <a:sym typeface="Source Sans Pro"/>
              </a:rPr>
              <a:t>Race</a:t>
            </a:r>
            <a:r>
              <a:rPr lang="zh-CN" sz="1800" b="1" i="0" u="none" strike="noStrike" cap="none">
                <a:solidFill>
                  <a:srgbClr val="000000"/>
                </a:solidFill>
                <a:latin typeface="Source Sans Pro"/>
                <a:ea typeface="Source Sans Pro"/>
                <a:cs typeface="Source Sans Pro"/>
                <a:sym typeface="Source Sans Pro"/>
              </a:rPr>
              <a:t>) </a:t>
            </a:r>
            <a:endParaRPr sz="1800" b="1"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r>
              <a:rPr lang="zh-CN" sz="1800" b="0" i="0" u="none" strike="noStrike" cap="none">
                <a:solidFill>
                  <a:srgbClr val="000000"/>
                </a:solidFill>
                <a:latin typeface="Source Sans Pro"/>
                <a:ea typeface="Source Sans Pro"/>
                <a:cs typeface="Source Sans Pro"/>
                <a:sym typeface="Source Sans Pro"/>
              </a:rPr>
              <a:t>- </a:t>
            </a:r>
            <a:r>
              <a:rPr lang="zh-CN" sz="1600" b="0" i="0" u="none" strike="noStrike" cap="none">
                <a:solidFill>
                  <a:srgbClr val="000000"/>
                </a:solidFill>
                <a:latin typeface="Source Sans Pro"/>
                <a:ea typeface="Source Sans Pro"/>
                <a:cs typeface="Source Sans Pro"/>
                <a:sym typeface="Source Sans Pro"/>
              </a:rPr>
              <a:t>whether there’s bias in current supervisor</a:t>
            </a:r>
            <a:r>
              <a:rPr lang="zh-CN" sz="1600">
                <a:latin typeface="Source Sans Pro"/>
                <a:ea typeface="Source Sans Pro"/>
                <a:cs typeface="Source Sans Pro"/>
                <a:sym typeface="Source Sans Pro"/>
              </a:rPr>
              <a:t>’</a:t>
            </a:r>
            <a:r>
              <a:rPr lang="zh-CN" sz="1600" b="0" i="0" u="none" strike="noStrike" cap="none">
                <a:solidFill>
                  <a:srgbClr val="000000"/>
                </a:solidFill>
                <a:latin typeface="Source Sans Pro"/>
                <a:ea typeface="Source Sans Pro"/>
                <a:cs typeface="Source Sans Pro"/>
                <a:sym typeface="Source Sans Pro"/>
              </a:rPr>
              <a:t>s impressions</a:t>
            </a:r>
            <a:endParaRPr sz="1600" b="0"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600">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r>
              <a:rPr lang="zh-CN" sz="1600" b="0" i="0" u="none" strike="noStrike" cap="none">
                <a:solidFill>
                  <a:srgbClr val="000000"/>
                </a:solidFill>
                <a:latin typeface="Source Sans Pro"/>
                <a:ea typeface="Source Sans Pro"/>
                <a:cs typeface="Source Sans Pro"/>
                <a:sym typeface="Source Sans Pro"/>
              </a:rPr>
              <a:t>-All the independent variables are not significantly correlated with “OverallRating”</a:t>
            </a:r>
            <a:endParaRPr sz="1600" b="0"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600">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r>
              <a:rPr lang="zh-CN" sz="1600" b="0" i="0" u="none" strike="noStrike" cap="none">
                <a:solidFill>
                  <a:srgbClr val="000000"/>
                </a:solidFill>
                <a:latin typeface="Source Sans Pro"/>
                <a:ea typeface="Source Sans Pro"/>
                <a:cs typeface="Source Sans Pro"/>
                <a:sym typeface="Source Sans Pro"/>
              </a:rPr>
              <a:t>- No bias</a:t>
            </a:r>
            <a:endParaRPr sz="1600" b="0" i="0" u="none" strike="noStrike" cap="none">
              <a:solidFill>
                <a:srgbClr val="000000"/>
              </a:solidFill>
              <a:latin typeface="Source Sans Pro"/>
              <a:ea typeface="Source Sans Pro"/>
              <a:cs typeface="Source Sans Pro"/>
              <a:sym typeface="Source Sans Pro"/>
            </a:endParaRPr>
          </a:p>
        </p:txBody>
      </p:sp>
      <p:pic>
        <p:nvPicPr>
          <p:cNvPr id="237" name="Google Shape;237;g76df1981ad_3_185"/>
          <p:cNvPicPr preferRelativeResize="0"/>
          <p:nvPr/>
        </p:nvPicPr>
        <p:blipFill rotWithShape="1">
          <a:blip r:embed="rId3">
            <a:alphaModFix/>
          </a:blip>
          <a:srcRect/>
          <a:stretch/>
        </p:blipFill>
        <p:spPr>
          <a:xfrm>
            <a:off x="2980800" y="662813"/>
            <a:ext cx="6221475" cy="4372474"/>
          </a:xfrm>
          <a:prstGeom prst="rect">
            <a:avLst/>
          </a:prstGeom>
          <a:noFill/>
          <a:ln>
            <a:noFill/>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76df1981ad_3_192"/>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11</a:t>
            </a:fld>
            <a:endParaRPr/>
          </a:p>
        </p:txBody>
      </p:sp>
      <p:sp>
        <p:nvSpPr>
          <p:cNvPr id="243" name="Google Shape;243;g76df1981ad_3_192"/>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2400"/>
              <a:buFont typeface="Arial"/>
              <a:buNone/>
            </a:pPr>
            <a:r>
              <a:rPr lang="zh-CN" sz="3600" b="1">
                <a:solidFill>
                  <a:schemeClr val="lt1"/>
                </a:solidFill>
                <a:latin typeface="Source Sans Pro SemiBold"/>
                <a:ea typeface="Source Sans Pro SemiBold"/>
                <a:cs typeface="Source Sans Pro SemiBold"/>
                <a:sym typeface="Source Sans Pro SemiBold"/>
              </a:rPr>
              <a:t>Retrospect</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244" name="Google Shape;244;g76df1981ad_3_192"/>
          <p:cNvSpPr txBox="1"/>
          <p:nvPr/>
        </p:nvSpPr>
        <p:spPr>
          <a:xfrm>
            <a:off x="0" y="893350"/>
            <a:ext cx="4974300" cy="4018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Source Sans Pro"/>
              <a:buChar char="●"/>
            </a:pPr>
            <a:r>
              <a:rPr lang="zh-CN" sz="1800" b="1" i="0" u="none" strike="noStrike" cap="none">
                <a:solidFill>
                  <a:srgbClr val="000000"/>
                </a:solidFill>
                <a:latin typeface="Source Sans Pro"/>
                <a:ea typeface="Source Sans Pro"/>
                <a:cs typeface="Source Sans Pro"/>
                <a:sym typeface="Source Sans Pro"/>
              </a:rPr>
              <a:t>Baseline Model </a:t>
            </a:r>
            <a:endParaRPr sz="1800" b="1" i="0" u="none" strike="noStrike" cap="none">
              <a:solidFill>
                <a:srgbClr val="000000"/>
              </a:solidFill>
              <a:latin typeface="Source Sans Pro"/>
              <a:ea typeface="Source Sans Pro"/>
              <a:cs typeface="Source Sans Pro"/>
              <a:sym typeface="Source Sans Pro"/>
            </a:endParaRPr>
          </a:p>
          <a:p>
            <a:pPr marL="457200" marR="0" lvl="0" indent="-342900" algn="l" rtl="0">
              <a:lnSpc>
                <a:spcPct val="115000"/>
              </a:lnSpc>
              <a:spcBef>
                <a:spcPts val="0"/>
              </a:spcBef>
              <a:spcAft>
                <a:spcPts val="0"/>
              </a:spcAft>
              <a:buClr>
                <a:srgbClr val="000000"/>
              </a:buClr>
              <a:buSzPts val="1800"/>
              <a:buFont typeface="Source Sans Pro"/>
              <a:buChar char="●"/>
            </a:pPr>
            <a:r>
              <a:rPr lang="zh-CN" sz="1800" b="1" i="0" u="none" strike="noStrike" cap="none">
                <a:solidFill>
                  <a:srgbClr val="000000"/>
                </a:solidFill>
                <a:latin typeface="Source Sans Pro"/>
                <a:ea typeface="Source Sans Pro"/>
                <a:cs typeface="Source Sans Pro"/>
                <a:sym typeface="Source Sans Pro"/>
              </a:rPr>
              <a:t>Dependent variable: overallrating</a:t>
            </a:r>
            <a:endParaRPr sz="1800" b="1" i="0" u="none" strike="noStrike" cap="none">
              <a:solidFill>
                <a:srgbClr val="000000"/>
              </a:solidFill>
              <a:latin typeface="Source Sans Pro"/>
              <a:ea typeface="Source Sans Pro"/>
              <a:cs typeface="Source Sans Pro"/>
              <a:sym typeface="Source Sans Pro"/>
            </a:endParaRPr>
          </a:p>
          <a:p>
            <a:pPr marL="457200" marR="0" lvl="0" indent="-342900" algn="l" rtl="0">
              <a:lnSpc>
                <a:spcPct val="115000"/>
              </a:lnSpc>
              <a:spcBef>
                <a:spcPts val="0"/>
              </a:spcBef>
              <a:spcAft>
                <a:spcPts val="0"/>
              </a:spcAft>
              <a:buClr>
                <a:srgbClr val="000000"/>
              </a:buClr>
              <a:buSzPts val="1800"/>
              <a:buFont typeface="Source Sans Pro"/>
              <a:buChar char="●"/>
            </a:pPr>
            <a:r>
              <a:rPr lang="zh-CN" sz="1800" b="1" i="0" u="none" strike="noStrike" cap="none">
                <a:solidFill>
                  <a:srgbClr val="000000"/>
                </a:solidFill>
                <a:latin typeface="Source Sans Pro"/>
                <a:ea typeface="Source Sans Pro"/>
                <a:cs typeface="Source Sans Pro"/>
                <a:sym typeface="Source Sans Pro"/>
              </a:rPr>
              <a:t>independent vairables( features): characteristcs</a:t>
            </a:r>
            <a:endParaRPr sz="1800" b="1" i="0" u="none" strike="noStrike" cap="none">
              <a:solidFill>
                <a:srgbClr val="000000"/>
              </a:solidFill>
              <a:latin typeface="Source Sans Pro"/>
              <a:ea typeface="Source Sans Pro"/>
              <a:cs typeface="Source Sans Pro"/>
              <a:sym typeface="Source Sans Pro"/>
            </a:endParaRPr>
          </a:p>
          <a:p>
            <a:pPr marL="457200" marR="0" lvl="0" indent="-330200" algn="l" rtl="0">
              <a:lnSpc>
                <a:spcPct val="115000"/>
              </a:lnSpc>
              <a:spcBef>
                <a:spcPts val="0"/>
              </a:spcBef>
              <a:spcAft>
                <a:spcPts val="0"/>
              </a:spcAft>
              <a:buClr>
                <a:schemeClr val="dk1"/>
              </a:buClr>
              <a:buSzPts val="1600"/>
              <a:buFont typeface="Source Sans Pro"/>
              <a:buChar char="-"/>
            </a:pPr>
            <a:r>
              <a:rPr lang="zh-CN" sz="1600" i="0" u="none" strike="noStrike" cap="none">
                <a:solidFill>
                  <a:schemeClr val="dk1"/>
                </a:solidFill>
                <a:latin typeface="Source Sans Pro"/>
                <a:ea typeface="Source Sans Pro"/>
                <a:cs typeface="Source Sans Pro"/>
                <a:sym typeface="Source Sans Pro"/>
              </a:rPr>
              <a:t>So we can have prediction overallrating for employees.</a:t>
            </a:r>
            <a:endParaRPr sz="1600"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r>
              <a:rPr lang="zh-CN" sz="1800" b="1" i="0" u="none" strike="noStrike" cap="none">
                <a:solidFill>
                  <a:schemeClr val="dk1"/>
                </a:solidFill>
                <a:latin typeface="Source Sans Pro"/>
                <a:ea typeface="Source Sans Pro"/>
                <a:cs typeface="Source Sans Pro"/>
                <a:sym typeface="Source Sans Pro"/>
              </a:rPr>
              <a:t>Baseline Model  Performance</a:t>
            </a: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r>
              <a:rPr lang="zh-CN" sz="1800" b="1" i="0" u="none" strike="noStrike" cap="none">
                <a:solidFill>
                  <a:schemeClr val="dk1"/>
                </a:solidFill>
                <a:latin typeface="Source Sans Pro"/>
                <a:ea typeface="Source Sans Pro"/>
                <a:cs typeface="Source Sans Pro"/>
                <a:sym typeface="Source Sans Pro"/>
              </a:rPr>
              <a:t>R^2: 0.2</a:t>
            </a: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342900" algn="l" rtl="0">
              <a:lnSpc>
                <a:spcPct val="115000"/>
              </a:lnSpc>
              <a:spcBef>
                <a:spcPts val="0"/>
              </a:spcBef>
              <a:spcAft>
                <a:spcPts val="0"/>
              </a:spcAft>
              <a:buClr>
                <a:schemeClr val="dk1"/>
              </a:buClr>
              <a:buSzPts val="1800"/>
              <a:buFont typeface="Calibri"/>
              <a:buChar char="-"/>
            </a:pPr>
            <a:endParaRPr sz="18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pic>
        <p:nvPicPr>
          <p:cNvPr id="245" name="Google Shape;245;g76df1981ad_3_192"/>
          <p:cNvPicPr preferRelativeResize="0"/>
          <p:nvPr/>
        </p:nvPicPr>
        <p:blipFill rotWithShape="1">
          <a:blip r:embed="rId3">
            <a:alphaModFix/>
          </a:blip>
          <a:srcRect/>
          <a:stretch/>
        </p:blipFill>
        <p:spPr>
          <a:xfrm>
            <a:off x="6447850" y="678963"/>
            <a:ext cx="2155500" cy="4446974"/>
          </a:xfrm>
          <a:prstGeom prst="rect">
            <a:avLst/>
          </a:prstGeom>
          <a:noFill/>
          <a:ln>
            <a:noFill/>
          </a:ln>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76df1981ad_3_199"/>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12</a:t>
            </a:fld>
            <a:endParaRPr/>
          </a:p>
        </p:txBody>
      </p:sp>
      <p:sp>
        <p:nvSpPr>
          <p:cNvPr id="251" name="Google Shape;251;g76df1981ad_3_199"/>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2400"/>
              <a:buFont typeface="Arial"/>
              <a:buNone/>
            </a:pPr>
            <a:r>
              <a:rPr lang="zh-CN" sz="3600" b="1">
                <a:solidFill>
                  <a:schemeClr val="lt1"/>
                </a:solidFill>
                <a:latin typeface="Source Sans Pro SemiBold"/>
                <a:ea typeface="Source Sans Pro SemiBold"/>
                <a:cs typeface="Source Sans Pro SemiBold"/>
                <a:sym typeface="Source Sans Pro SemiBold"/>
              </a:rPr>
              <a:t>Retrospect</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252" name="Google Shape;252;g76df1981ad_3_199"/>
          <p:cNvSpPr txBox="1"/>
          <p:nvPr/>
        </p:nvSpPr>
        <p:spPr>
          <a:xfrm>
            <a:off x="0" y="738100"/>
            <a:ext cx="3084300" cy="3911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1"/>
              </a:buClr>
              <a:buSzPts val="1800"/>
              <a:buFont typeface="Source Sans Pro"/>
              <a:buChar char="●"/>
            </a:pPr>
            <a:r>
              <a:rPr lang="zh-CN" sz="1800" b="1" i="0" u="none" strike="noStrike" cap="none">
                <a:solidFill>
                  <a:schemeClr val="dk1"/>
                </a:solidFill>
                <a:latin typeface="Source Sans Pro"/>
                <a:ea typeface="Source Sans Pro"/>
                <a:cs typeface="Source Sans Pro"/>
                <a:sym typeface="Source Sans Pro"/>
              </a:rPr>
              <a:t>Baseline Model: Linear Regression</a:t>
            </a:r>
            <a:endParaRPr sz="1800" b="1" i="0" u="none" strike="noStrike" cap="none">
              <a:solidFill>
                <a:schemeClr val="dk1"/>
              </a:solidFill>
              <a:latin typeface="Source Sans Pro"/>
              <a:ea typeface="Source Sans Pro"/>
              <a:cs typeface="Source Sans Pro"/>
              <a:sym typeface="Source Sans Pro"/>
            </a:endParaRPr>
          </a:p>
          <a:p>
            <a:pPr marL="457200" marR="0" lvl="0" indent="-342900" algn="l" rtl="0">
              <a:lnSpc>
                <a:spcPct val="115000"/>
              </a:lnSpc>
              <a:spcBef>
                <a:spcPts val="0"/>
              </a:spcBef>
              <a:spcAft>
                <a:spcPts val="0"/>
              </a:spcAft>
              <a:buClr>
                <a:schemeClr val="dk1"/>
              </a:buClr>
              <a:buSzPts val="1800"/>
              <a:buFont typeface="Source Sans Pro"/>
              <a:buChar char="●"/>
            </a:pPr>
            <a:r>
              <a:rPr lang="zh-CN" sz="1800" b="1" i="0" u="none" strike="noStrike" cap="none">
                <a:solidFill>
                  <a:schemeClr val="dk1"/>
                </a:solidFill>
                <a:latin typeface="Source Sans Pro"/>
                <a:ea typeface="Source Sans Pro"/>
                <a:cs typeface="Source Sans Pro"/>
                <a:sym typeface="Source Sans Pro"/>
              </a:rPr>
              <a:t>Use linear Regression to predict OverallRating</a:t>
            </a:r>
            <a:endParaRPr sz="1800" b="1" i="0" u="none" strike="noStrike" cap="none">
              <a:solidFill>
                <a:schemeClr val="dk1"/>
              </a:solidFill>
              <a:latin typeface="Source Sans Pro"/>
              <a:ea typeface="Source Sans Pro"/>
              <a:cs typeface="Source Sans Pro"/>
              <a:sym typeface="Source Sans Pro"/>
            </a:endParaRPr>
          </a:p>
          <a:p>
            <a:pPr marL="457200" marR="0" lvl="0" indent="-342900" algn="l" rtl="0">
              <a:lnSpc>
                <a:spcPct val="115000"/>
              </a:lnSpc>
              <a:spcBef>
                <a:spcPts val="0"/>
              </a:spcBef>
              <a:spcAft>
                <a:spcPts val="0"/>
              </a:spcAft>
              <a:buClr>
                <a:schemeClr val="dk1"/>
              </a:buClr>
              <a:buSzPts val="1800"/>
              <a:buFont typeface="Source Sans Pro"/>
              <a:buChar char="●"/>
            </a:pPr>
            <a:r>
              <a:rPr lang="zh-CN" sz="1800" b="1" i="0" u="none" strike="noStrike" cap="none">
                <a:solidFill>
                  <a:schemeClr val="dk1"/>
                </a:solidFill>
                <a:latin typeface="Source Sans Pro"/>
                <a:ea typeface="Source Sans Pro"/>
                <a:cs typeface="Source Sans Pro"/>
                <a:sym typeface="Source Sans Pro"/>
              </a:rPr>
              <a:t>Use prediction OverallRating with (Age, Gender, </a:t>
            </a:r>
            <a:r>
              <a:rPr lang="zh-CN" sz="1800" b="1">
                <a:solidFill>
                  <a:schemeClr val="dk1"/>
                </a:solidFill>
                <a:latin typeface="Source Sans Pro"/>
                <a:ea typeface="Source Sans Pro"/>
                <a:cs typeface="Source Sans Pro"/>
                <a:sym typeface="Source Sans Pro"/>
              </a:rPr>
              <a:t>Race</a:t>
            </a:r>
            <a:r>
              <a:rPr lang="zh-CN" sz="1800" b="1" i="0" u="none" strike="noStrike" cap="none">
                <a:solidFill>
                  <a:schemeClr val="dk1"/>
                </a:solidFill>
                <a:latin typeface="Source Sans Pro"/>
                <a:ea typeface="Source Sans Pro"/>
                <a:cs typeface="Source Sans Pro"/>
                <a:sym typeface="Source Sans Pro"/>
              </a:rPr>
              <a:t>) </a:t>
            </a:r>
            <a:endParaRPr sz="1800" b="1" i="0" u="none" strike="noStrike" cap="none">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chemeClr val="dk1"/>
              </a:buClr>
              <a:buSzPts val="1100"/>
              <a:buFont typeface="Arial"/>
              <a:buNone/>
            </a:pPr>
            <a:r>
              <a:rPr lang="zh-CN" sz="1600" b="0" i="0" u="none" strike="noStrike" cap="none">
                <a:solidFill>
                  <a:schemeClr val="dk1"/>
                </a:solidFill>
                <a:latin typeface="Source Sans Pro"/>
                <a:ea typeface="Source Sans Pro"/>
                <a:cs typeface="Source Sans Pro"/>
                <a:sym typeface="Source Sans Pro"/>
              </a:rPr>
              <a:t>- whether there’s bias in prediction rating in our own model result</a:t>
            </a:r>
            <a:endParaRPr sz="1600" b="0" i="0" u="none" strike="noStrike" cap="none">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chemeClr val="dk1"/>
              </a:buClr>
              <a:buSzPts val="1100"/>
              <a:buFont typeface="Arial"/>
              <a:buNone/>
            </a:pPr>
            <a:endParaRPr sz="1600">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chemeClr val="dk1"/>
              </a:buClr>
              <a:buSzPts val="1100"/>
              <a:buFont typeface="Arial"/>
              <a:buNone/>
            </a:pPr>
            <a:r>
              <a:rPr lang="zh-CN" sz="1600" b="0" i="0" u="none" strike="noStrike" cap="none">
                <a:solidFill>
                  <a:schemeClr val="dk1"/>
                </a:solidFill>
                <a:latin typeface="Source Sans Pro"/>
                <a:ea typeface="Source Sans Pro"/>
                <a:cs typeface="Source Sans Pro"/>
                <a:sym typeface="Source Sans Pro"/>
              </a:rPr>
              <a:t>-  No bias</a:t>
            </a:r>
            <a:endParaRPr sz="1600" b="0"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chemeClr val="dk1"/>
              </a:buClr>
              <a:buSzPts val="1100"/>
              <a:buFont typeface="Arial"/>
              <a:buNone/>
            </a:pPr>
            <a:endParaRPr sz="1800" b="0" i="0" u="none" strike="noStrike" cap="none">
              <a:solidFill>
                <a:schemeClr val="dk1"/>
              </a:solidFill>
              <a:latin typeface="Source Sans Pro"/>
              <a:ea typeface="Source Sans Pro"/>
              <a:cs typeface="Source Sans Pro"/>
              <a:sym typeface="Source Sans Pro"/>
            </a:endParaRPr>
          </a:p>
        </p:txBody>
      </p:sp>
      <p:pic>
        <p:nvPicPr>
          <p:cNvPr id="253" name="Google Shape;253;g76df1981ad_3_199"/>
          <p:cNvPicPr preferRelativeResize="0"/>
          <p:nvPr/>
        </p:nvPicPr>
        <p:blipFill rotWithShape="1">
          <a:blip r:embed="rId3">
            <a:alphaModFix/>
          </a:blip>
          <a:srcRect/>
          <a:stretch/>
        </p:blipFill>
        <p:spPr>
          <a:xfrm>
            <a:off x="2987700" y="665800"/>
            <a:ext cx="6443900" cy="4477700"/>
          </a:xfrm>
          <a:prstGeom prst="rect">
            <a:avLst/>
          </a:prstGeom>
          <a:noFill/>
          <a:ln>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76df1981ad_3_206"/>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13</a:t>
            </a:fld>
            <a:endParaRPr/>
          </a:p>
        </p:txBody>
      </p:sp>
      <p:sp>
        <p:nvSpPr>
          <p:cNvPr id="259" name="Google Shape;259;g76df1981ad_3_206"/>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2400"/>
              <a:buFont typeface="Arial"/>
              <a:buNone/>
            </a:pPr>
            <a:r>
              <a:rPr lang="zh-CN" sz="3600" b="1">
                <a:solidFill>
                  <a:schemeClr val="lt1"/>
                </a:solidFill>
                <a:latin typeface="Source Sans Pro SemiBold"/>
                <a:ea typeface="Source Sans Pro SemiBold"/>
                <a:cs typeface="Source Sans Pro SemiBold"/>
                <a:sym typeface="Source Sans Pro SemiBold"/>
              </a:rPr>
              <a:t>Retrospect</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260" name="Google Shape;260;g76df1981ad_3_206"/>
          <p:cNvSpPr txBox="1"/>
          <p:nvPr/>
        </p:nvSpPr>
        <p:spPr>
          <a:xfrm>
            <a:off x="95800" y="738100"/>
            <a:ext cx="7198500" cy="4339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1"/>
              </a:buClr>
              <a:buSzPts val="1800"/>
              <a:buFont typeface="Source Sans Pro"/>
              <a:buChar char="●"/>
            </a:pPr>
            <a:r>
              <a:rPr lang="zh-CN" sz="1800" b="1" i="0" u="none" strike="noStrike" cap="none">
                <a:solidFill>
                  <a:schemeClr val="dk1"/>
                </a:solidFill>
                <a:latin typeface="Source Sans Pro"/>
                <a:ea typeface="Source Sans Pro"/>
                <a:cs typeface="Source Sans Pro"/>
                <a:sym typeface="Source Sans Pro"/>
              </a:rPr>
              <a:t>Create recommendation criteria</a:t>
            </a:r>
            <a:endParaRPr sz="1800" b="1" i="0" u="none" strike="noStrike" cap="none">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b="0" i="0" u="none" strike="noStrike" cap="none">
                <a:solidFill>
                  <a:schemeClr val="dk1"/>
                </a:solidFill>
                <a:latin typeface="Source Sans Pro"/>
                <a:ea typeface="Source Sans Pro"/>
                <a:cs typeface="Source Sans Pro"/>
                <a:sym typeface="Source Sans Pro"/>
              </a:rPr>
              <a:t>calculate the prediction OverallRating( same model as before)</a:t>
            </a:r>
            <a:endParaRPr sz="1600" b="0" i="0" u="none" strike="noStrike" cap="none">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b="0" i="0" u="none" strike="noStrike" cap="none">
                <a:solidFill>
                  <a:schemeClr val="dk1"/>
                </a:solidFill>
                <a:latin typeface="Source Sans Pro"/>
                <a:ea typeface="Source Sans Pro"/>
                <a:cs typeface="Source Sans Pro"/>
                <a:sym typeface="Source Sans Pro"/>
              </a:rPr>
              <a:t>Sort the prediction OverallRating from low to high, selected top 80% as recommended, the bottom 20% as not recommended</a:t>
            </a:r>
            <a:endParaRPr sz="1600" b="0"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r>
              <a:rPr lang="zh-CN" sz="1600">
                <a:solidFill>
                  <a:schemeClr val="dk1"/>
                </a:solidFill>
                <a:latin typeface="Source Sans Pro"/>
                <a:ea typeface="Source Sans Pro"/>
                <a:cs typeface="Source Sans Pro"/>
                <a:sym typeface="Source Sans Pro"/>
              </a:rPr>
              <a:t>           </a:t>
            </a:r>
            <a:r>
              <a:rPr lang="zh-CN" sz="1600" b="0" i="0" u="none" strike="noStrike" cap="none">
                <a:solidFill>
                  <a:schemeClr val="dk1"/>
                </a:solidFill>
                <a:latin typeface="Source Sans Pro"/>
                <a:ea typeface="Source Sans Pro"/>
                <a:cs typeface="Source Sans Pro"/>
                <a:sym typeface="Source Sans Pro"/>
              </a:rPr>
              <a:t>eg. predicition 5.54 &gt;- recommended &gt;- assign to 1</a:t>
            </a:r>
            <a:endParaRPr sz="1600" b="0"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r>
              <a:rPr lang="zh-CN" sz="1600" b="0" i="0" u="none" strike="noStrike" cap="none">
                <a:solidFill>
                  <a:schemeClr val="dk1"/>
                </a:solidFill>
                <a:latin typeface="Source Sans Pro"/>
                <a:ea typeface="Source Sans Pro"/>
                <a:cs typeface="Source Sans Pro"/>
                <a:sym typeface="Source Sans Pro"/>
              </a:rPr>
              <a:t>                  prediction 0.82 &gt;- not recommended &gt;- assign to 0</a:t>
            </a:r>
            <a:endParaRPr sz="1600" b="0" i="0" u="none" strike="noStrike" cap="none">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Source Sans Pro"/>
              <a:ea typeface="Source Sans Pro"/>
              <a:cs typeface="Source Sans Pro"/>
              <a:sym typeface="Source Sans Pro"/>
            </a:endParaRPr>
          </a:p>
          <a:p>
            <a:pPr marL="0" marR="0" lvl="0" indent="0" algn="ctr" rtl="0">
              <a:lnSpc>
                <a:spcPct val="115000"/>
              </a:lnSpc>
              <a:spcBef>
                <a:spcPts val="0"/>
              </a:spcBef>
              <a:spcAft>
                <a:spcPts val="0"/>
              </a:spcAft>
              <a:buClr>
                <a:srgbClr val="000000"/>
              </a:buClr>
              <a:buSzPts val="1200"/>
              <a:buFont typeface="Arial"/>
              <a:buNone/>
            </a:pPr>
            <a:r>
              <a:rPr lang="zh-CN" sz="12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Source Sans Pro"/>
              <a:ea typeface="Source Sans Pro"/>
              <a:cs typeface="Source Sans Pro"/>
              <a:sym typeface="Source Sans Pro"/>
            </a:endParaRPr>
          </a:p>
        </p:txBody>
      </p:sp>
      <p:pic>
        <p:nvPicPr>
          <p:cNvPr id="261" name="Google Shape;261;g76df1981ad_3_206"/>
          <p:cNvPicPr preferRelativeResize="0"/>
          <p:nvPr/>
        </p:nvPicPr>
        <p:blipFill rotWithShape="1">
          <a:blip r:embed="rId3">
            <a:alphaModFix/>
          </a:blip>
          <a:srcRect/>
          <a:stretch/>
        </p:blipFill>
        <p:spPr>
          <a:xfrm>
            <a:off x="7511150" y="673013"/>
            <a:ext cx="1517900" cy="4218576"/>
          </a:xfrm>
          <a:prstGeom prst="rect">
            <a:avLst/>
          </a:prstGeom>
          <a:noFill/>
          <a:ln>
            <a:noFill/>
          </a:ln>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754cf4eb34_0_87"/>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14</a:t>
            </a:fld>
            <a:endParaRPr/>
          </a:p>
        </p:txBody>
      </p:sp>
      <p:sp>
        <p:nvSpPr>
          <p:cNvPr id="267" name="Google Shape;267;g754cf4eb34_0_87"/>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chemeClr val="dk1"/>
              </a:buClr>
              <a:buSzPts val="2400"/>
              <a:buFont typeface="Arial"/>
              <a:buNone/>
            </a:pPr>
            <a:r>
              <a:rPr lang="zh-CN" sz="3600" b="1" i="0" u="none" strike="noStrike" cap="none">
                <a:solidFill>
                  <a:schemeClr val="lt1"/>
                </a:solidFill>
                <a:latin typeface="Source Sans Pro SemiBold"/>
                <a:ea typeface="Source Sans Pro SemiBold"/>
                <a:cs typeface="Source Sans Pro SemiBold"/>
                <a:sym typeface="Source Sans Pro SemiBold"/>
              </a:rPr>
              <a:t>Retrospect</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268" name="Google Shape;268;g754cf4eb34_0_87"/>
          <p:cNvSpPr txBox="1"/>
          <p:nvPr/>
        </p:nvSpPr>
        <p:spPr>
          <a:xfrm>
            <a:off x="457200" y="893350"/>
            <a:ext cx="8095800" cy="391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b="1">
                <a:solidFill>
                  <a:schemeClr val="dk1"/>
                </a:solidFill>
                <a:latin typeface="Source Sans Pro"/>
                <a:ea typeface="Source Sans Pro"/>
                <a:cs typeface="Source Sans Pro"/>
                <a:sym typeface="Source Sans Pro"/>
              </a:rPr>
              <a:t>Recap what we have already done:</a:t>
            </a:r>
            <a:endParaRPr sz="16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600">
              <a:solidFill>
                <a:schemeClr val="dk1"/>
              </a:solidFill>
              <a:latin typeface="Source Sans Pro"/>
              <a:ea typeface="Source Sans Pro"/>
              <a:cs typeface="Source Sans Pro"/>
              <a:sym typeface="Source Sans Pro"/>
            </a:endParaRPr>
          </a:p>
          <a:p>
            <a:pPr marL="457200" marR="0" lvl="0" indent="-330200" algn="l" rtl="0">
              <a:lnSpc>
                <a:spcPct val="115000"/>
              </a:lnSpc>
              <a:spcBef>
                <a:spcPts val="0"/>
              </a:spcBef>
              <a:spcAft>
                <a:spcPts val="0"/>
              </a:spcAft>
              <a:buSzPts val="1600"/>
              <a:buFont typeface="Source Sans Pro"/>
              <a:buChar char="●"/>
            </a:pPr>
            <a:r>
              <a:rPr lang="zh-CN" sz="1600">
                <a:solidFill>
                  <a:schemeClr val="dk1"/>
                </a:solidFill>
                <a:latin typeface="Source Sans Pro"/>
                <a:ea typeface="Source Sans Pro"/>
                <a:cs typeface="Source Sans Pro"/>
                <a:sym typeface="Source Sans Pro"/>
              </a:rPr>
              <a:t>Recommendation rate in different groups(</a:t>
            </a:r>
            <a:r>
              <a:rPr lang="zh-CN" sz="1600" b="1">
                <a:solidFill>
                  <a:srgbClr val="FF0000"/>
                </a:solidFill>
                <a:latin typeface="Source Sans Pro"/>
                <a:ea typeface="Source Sans Pro"/>
                <a:cs typeface="Source Sans Pro"/>
                <a:sym typeface="Source Sans Pro"/>
              </a:rPr>
              <a:t>Gender</a:t>
            </a:r>
            <a:r>
              <a:rPr lang="zh-CN" sz="1600">
                <a:solidFill>
                  <a:schemeClr val="dk1"/>
                </a:solidFill>
                <a:latin typeface="Source Sans Pro"/>
                <a:ea typeface="Source Sans Pro"/>
                <a:cs typeface="Source Sans Pro"/>
                <a:sym typeface="Source Sans Pro"/>
              </a:rPr>
              <a:t>, Age, Race)</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According to the Chi Square test: biased</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According to the Four-Fifth rules: unbiased</a:t>
            </a:r>
            <a:endParaRPr sz="1600">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None/>
            </a:pP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chemeClr val="dk1"/>
              </a:buClr>
              <a:buSzPts val="11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45720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pic>
        <p:nvPicPr>
          <p:cNvPr id="269" name="Google Shape;269;g754cf4eb34_0_87"/>
          <p:cNvPicPr preferRelativeResize="0"/>
          <p:nvPr/>
        </p:nvPicPr>
        <p:blipFill rotWithShape="1">
          <a:blip r:embed="rId3">
            <a:alphaModFix/>
          </a:blip>
          <a:srcRect/>
          <a:stretch/>
        </p:blipFill>
        <p:spPr>
          <a:xfrm>
            <a:off x="457200" y="2870225"/>
            <a:ext cx="6858000" cy="971550"/>
          </a:xfrm>
          <a:prstGeom prst="rect">
            <a:avLst/>
          </a:prstGeom>
          <a:noFill/>
          <a:ln>
            <a:noFill/>
          </a:ln>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754cf4eb34_0_122"/>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15</a:t>
            </a:fld>
            <a:endParaRPr/>
          </a:p>
        </p:txBody>
      </p:sp>
      <p:sp>
        <p:nvSpPr>
          <p:cNvPr id="275" name="Google Shape;275;g754cf4eb34_0_122"/>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chemeClr val="dk1"/>
              </a:buClr>
              <a:buSzPts val="2400"/>
              <a:buFont typeface="Arial"/>
              <a:buNone/>
            </a:pPr>
            <a:r>
              <a:rPr lang="zh-CN" sz="3600" b="1" i="0" u="none" strike="noStrike" cap="none">
                <a:solidFill>
                  <a:schemeClr val="lt1"/>
                </a:solidFill>
                <a:latin typeface="Source Sans Pro SemiBold"/>
                <a:ea typeface="Source Sans Pro SemiBold"/>
                <a:cs typeface="Source Sans Pro SemiBold"/>
                <a:sym typeface="Source Sans Pro SemiBold"/>
              </a:rPr>
              <a:t>Retrospect</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276" name="Google Shape;276;g754cf4eb34_0_122"/>
          <p:cNvSpPr txBox="1"/>
          <p:nvPr/>
        </p:nvSpPr>
        <p:spPr>
          <a:xfrm>
            <a:off x="457200" y="893350"/>
            <a:ext cx="8095800" cy="391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b="1">
                <a:solidFill>
                  <a:schemeClr val="dk1"/>
                </a:solidFill>
                <a:latin typeface="Source Sans Pro"/>
                <a:ea typeface="Source Sans Pro"/>
                <a:cs typeface="Source Sans Pro"/>
                <a:sym typeface="Source Sans Pro"/>
              </a:rPr>
              <a:t>Recap what we have already done:</a:t>
            </a:r>
            <a:endParaRPr sz="16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600">
              <a:solidFill>
                <a:schemeClr val="dk1"/>
              </a:solidFill>
              <a:latin typeface="Source Sans Pro"/>
              <a:ea typeface="Source Sans Pro"/>
              <a:cs typeface="Source Sans Pro"/>
              <a:sym typeface="Source Sans Pro"/>
            </a:endParaRPr>
          </a:p>
          <a:p>
            <a:pPr marL="457200" marR="0" lvl="0" indent="-330200" algn="l" rtl="0">
              <a:lnSpc>
                <a:spcPct val="115000"/>
              </a:lnSpc>
              <a:spcBef>
                <a:spcPts val="0"/>
              </a:spcBef>
              <a:spcAft>
                <a:spcPts val="0"/>
              </a:spcAft>
              <a:buSzPts val="1600"/>
              <a:buFont typeface="Source Sans Pro"/>
              <a:buChar char="●"/>
            </a:pPr>
            <a:r>
              <a:rPr lang="zh-CN" sz="1600">
                <a:solidFill>
                  <a:schemeClr val="dk1"/>
                </a:solidFill>
                <a:latin typeface="Source Sans Pro"/>
                <a:ea typeface="Source Sans Pro"/>
                <a:cs typeface="Source Sans Pro"/>
                <a:sym typeface="Source Sans Pro"/>
              </a:rPr>
              <a:t>Recommendation rate in different groups(Gender,</a:t>
            </a:r>
            <a:r>
              <a:rPr lang="zh-CN" sz="1600">
                <a:solidFill>
                  <a:srgbClr val="FF0000"/>
                </a:solidFill>
                <a:latin typeface="Source Sans Pro"/>
                <a:ea typeface="Source Sans Pro"/>
                <a:cs typeface="Source Sans Pro"/>
                <a:sym typeface="Source Sans Pro"/>
              </a:rPr>
              <a:t> </a:t>
            </a:r>
            <a:r>
              <a:rPr lang="zh-CN" sz="1600" b="1">
                <a:solidFill>
                  <a:srgbClr val="FF0000"/>
                </a:solidFill>
                <a:latin typeface="Source Sans Pro"/>
                <a:ea typeface="Source Sans Pro"/>
                <a:cs typeface="Source Sans Pro"/>
                <a:sym typeface="Source Sans Pro"/>
              </a:rPr>
              <a:t>Age</a:t>
            </a:r>
            <a:r>
              <a:rPr lang="zh-CN" sz="1600">
                <a:solidFill>
                  <a:schemeClr val="dk1"/>
                </a:solidFill>
                <a:latin typeface="Source Sans Pro"/>
                <a:ea typeface="Source Sans Pro"/>
                <a:cs typeface="Source Sans Pro"/>
                <a:sym typeface="Source Sans Pro"/>
              </a:rPr>
              <a:t>, Race)</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According to the Chi Square test: biased</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According to the Four-Fifth rules: unbiased</a:t>
            </a:r>
            <a:endParaRPr sz="1600">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None/>
            </a:pP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chemeClr val="dk1"/>
              </a:buClr>
              <a:buSzPts val="11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45720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pic>
        <p:nvPicPr>
          <p:cNvPr id="277" name="Google Shape;277;g754cf4eb34_0_122"/>
          <p:cNvPicPr preferRelativeResize="0"/>
          <p:nvPr/>
        </p:nvPicPr>
        <p:blipFill rotWithShape="1">
          <a:blip r:embed="rId3">
            <a:alphaModFix/>
          </a:blip>
          <a:srcRect/>
          <a:stretch/>
        </p:blipFill>
        <p:spPr>
          <a:xfrm>
            <a:off x="647775" y="2401550"/>
            <a:ext cx="7448550" cy="2495550"/>
          </a:xfrm>
          <a:prstGeom prst="rect">
            <a:avLst/>
          </a:prstGeom>
          <a:noFill/>
          <a:ln>
            <a:noFill/>
          </a:ln>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754cf4eb34_0_130"/>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16</a:t>
            </a:fld>
            <a:endParaRPr/>
          </a:p>
        </p:txBody>
      </p:sp>
      <p:sp>
        <p:nvSpPr>
          <p:cNvPr id="283" name="Google Shape;283;g754cf4eb34_0_130"/>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chemeClr val="dk1"/>
              </a:buClr>
              <a:buSzPts val="2400"/>
              <a:buFont typeface="Arial"/>
              <a:buNone/>
            </a:pPr>
            <a:r>
              <a:rPr lang="zh-CN" sz="3600" b="1" i="0" u="none" strike="noStrike" cap="none">
                <a:solidFill>
                  <a:schemeClr val="lt1"/>
                </a:solidFill>
                <a:latin typeface="Source Sans Pro SemiBold"/>
                <a:ea typeface="Source Sans Pro SemiBold"/>
                <a:cs typeface="Source Sans Pro SemiBold"/>
                <a:sym typeface="Source Sans Pro SemiBold"/>
              </a:rPr>
              <a:t>Retrospect</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284" name="Google Shape;284;g754cf4eb34_0_130"/>
          <p:cNvSpPr txBox="1"/>
          <p:nvPr/>
        </p:nvSpPr>
        <p:spPr>
          <a:xfrm>
            <a:off x="457200" y="893350"/>
            <a:ext cx="8095800" cy="391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b="1">
                <a:solidFill>
                  <a:schemeClr val="dk1"/>
                </a:solidFill>
                <a:latin typeface="Source Sans Pro"/>
                <a:ea typeface="Source Sans Pro"/>
                <a:cs typeface="Source Sans Pro"/>
                <a:sym typeface="Source Sans Pro"/>
              </a:rPr>
              <a:t>Recap what we have already done:</a:t>
            </a:r>
            <a:endParaRPr sz="16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600">
              <a:solidFill>
                <a:schemeClr val="dk1"/>
              </a:solidFill>
              <a:latin typeface="Source Sans Pro"/>
              <a:ea typeface="Source Sans Pro"/>
              <a:cs typeface="Source Sans Pro"/>
              <a:sym typeface="Source Sans Pro"/>
            </a:endParaRPr>
          </a:p>
          <a:p>
            <a:pPr marL="457200" marR="0" lvl="0" indent="-330200" algn="l" rtl="0">
              <a:lnSpc>
                <a:spcPct val="115000"/>
              </a:lnSpc>
              <a:spcBef>
                <a:spcPts val="0"/>
              </a:spcBef>
              <a:spcAft>
                <a:spcPts val="0"/>
              </a:spcAft>
              <a:buSzPts val="1600"/>
              <a:buFont typeface="Source Sans Pro"/>
              <a:buChar char="●"/>
            </a:pPr>
            <a:r>
              <a:rPr lang="zh-CN" sz="1600">
                <a:solidFill>
                  <a:schemeClr val="dk1"/>
                </a:solidFill>
                <a:latin typeface="Source Sans Pro"/>
                <a:ea typeface="Source Sans Pro"/>
                <a:cs typeface="Source Sans Pro"/>
                <a:sym typeface="Source Sans Pro"/>
              </a:rPr>
              <a:t>Recommendation rate in different groups(Gender, Age, </a:t>
            </a:r>
            <a:r>
              <a:rPr lang="zh-CN" sz="1600" b="1">
                <a:solidFill>
                  <a:srgbClr val="FF0000"/>
                </a:solidFill>
                <a:latin typeface="Source Sans Pro"/>
                <a:ea typeface="Source Sans Pro"/>
                <a:cs typeface="Source Sans Pro"/>
                <a:sym typeface="Source Sans Pro"/>
              </a:rPr>
              <a:t>Race</a:t>
            </a:r>
            <a:r>
              <a:rPr lang="zh-CN" sz="1600">
                <a:solidFill>
                  <a:schemeClr val="dk1"/>
                </a:solidFill>
                <a:latin typeface="Source Sans Pro"/>
                <a:ea typeface="Source Sans Pro"/>
                <a:cs typeface="Source Sans Pro"/>
                <a:sym typeface="Source Sans Pro"/>
              </a:rPr>
              <a:t>)</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According to the Chi Square test: biased</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According to the Four-Fifth rules: unbiased</a:t>
            </a:r>
            <a:endParaRPr sz="1600">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None/>
            </a:pP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chemeClr val="dk1"/>
              </a:buClr>
              <a:buSzPts val="11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45720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pic>
        <p:nvPicPr>
          <p:cNvPr id="285" name="Google Shape;285;g754cf4eb34_0_130"/>
          <p:cNvPicPr preferRelativeResize="0"/>
          <p:nvPr/>
        </p:nvPicPr>
        <p:blipFill>
          <a:blip r:embed="rId3">
            <a:alphaModFix/>
          </a:blip>
          <a:stretch>
            <a:fillRect/>
          </a:stretch>
        </p:blipFill>
        <p:spPr>
          <a:xfrm>
            <a:off x="457200" y="2460187"/>
            <a:ext cx="8446126" cy="2489375"/>
          </a:xfrm>
          <a:prstGeom prst="rect">
            <a:avLst/>
          </a:prstGeom>
          <a:noFill/>
          <a:ln>
            <a:noFill/>
          </a:ln>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7504bc7c67_0_0"/>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17</a:t>
            </a:fld>
            <a:endParaRPr/>
          </a:p>
        </p:txBody>
      </p:sp>
      <p:sp>
        <p:nvSpPr>
          <p:cNvPr id="291" name="Google Shape;291;g7504bc7c67_0_0"/>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chemeClr val="dk1"/>
              </a:buClr>
              <a:buSzPts val="2400"/>
              <a:buFont typeface="Arial"/>
              <a:buNone/>
            </a:pPr>
            <a:r>
              <a:rPr lang="zh-CN" sz="3600" b="1" i="0" u="none" strike="noStrike" cap="none">
                <a:solidFill>
                  <a:schemeClr val="lt1"/>
                </a:solidFill>
                <a:latin typeface="Source Sans Pro SemiBold"/>
                <a:ea typeface="Source Sans Pro SemiBold"/>
                <a:cs typeface="Source Sans Pro SemiBold"/>
                <a:sym typeface="Source Sans Pro SemiBold"/>
              </a:rPr>
              <a:t>Retrospect</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292" name="Google Shape;292;g7504bc7c67_0_0"/>
          <p:cNvSpPr txBox="1"/>
          <p:nvPr/>
        </p:nvSpPr>
        <p:spPr>
          <a:xfrm>
            <a:off x="457200" y="893350"/>
            <a:ext cx="8095800" cy="391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zh-CN" sz="1800" b="1">
                <a:solidFill>
                  <a:schemeClr val="dk1"/>
                </a:solidFill>
                <a:latin typeface="Source Sans Pro"/>
                <a:ea typeface="Source Sans Pro"/>
                <a:cs typeface="Source Sans Pro"/>
                <a:sym typeface="Source Sans Pro"/>
              </a:rPr>
              <a:t>Activities since last meeting:</a:t>
            </a: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None/>
            </a:pPr>
            <a:endParaRPr sz="1800" b="1">
              <a:solidFill>
                <a:schemeClr val="dk1"/>
              </a:solidFill>
              <a:latin typeface="Source Sans Pro"/>
              <a:ea typeface="Source Sans Pro"/>
              <a:cs typeface="Source Sans Pro"/>
              <a:sym typeface="Source Sans Pro"/>
            </a:endParaRPr>
          </a:p>
          <a:p>
            <a:pPr marL="457200" marR="0" lvl="0"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Interaction of different bias factors</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not only male or female</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young male and old female</a:t>
            </a:r>
            <a:endParaRPr sz="1600">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None/>
            </a:pPr>
            <a:r>
              <a:rPr lang="zh-CN" sz="1800">
                <a:solidFill>
                  <a:schemeClr val="dk1"/>
                </a:solidFill>
                <a:latin typeface="Source Sans Pro"/>
                <a:ea typeface="Source Sans Pro"/>
                <a:cs typeface="Source Sans Pro"/>
                <a:sym typeface="Source Sans Pro"/>
              </a:rPr>
              <a:t>	</a:t>
            </a:r>
            <a:endParaRPr sz="1800">
              <a:solidFill>
                <a:schemeClr val="dk1"/>
              </a:solidFill>
              <a:latin typeface="Source Sans Pro"/>
              <a:ea typeface="Source Sans Pro"/>
              <a:cs typeface="Source Sans Pro"/>
              <a:sym typeface="Source Sans Pro"/>
            </a:endParaRPr>
          </a:p>
          <a:p>
            <a:pPr marL="914400" marR="0" lvl="0" indent="0" algn="l" rtl="0">
              <a:lnSpc>
                <a:spcPct val="115000"/>
              </a:lnSpc>
              <a:spcBef>
                <a:spcPts val="0"/>
              </a:spcBef>
              <a:spcAft>
                <a:spcPts val="0"/>
              </a:spcAft>
              <a:buNone/>
            </a:pPr>
            <a:endParaRPr sz="1800">
              <a:solidFill>
                <a:schemeClr val="dk1"/>
              </a:solidFill>
              <a:latin typeface="Source Sans Pro"/>
              <a:ea typeface="Source Sans Pro"/>
              <a:cs typeface="Source Sans Pro"/>
              <a:sym typeface="Source Sans Pro"/>
            </a:endParaRPr>
          </a:p>
          <a:p>
            <a:pPr marL="457200" marR="0" lvl="0"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Use python packages to find and address bias</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FairML</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Fairlearn</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AI Fairness 360</a:t>
            </a:r>
            <a:endParaRPr sz="160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800">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None/>
            </a:pP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chemeClr val="dk1"/>
              </a:buClr>
              <a:buSzPts val="11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45720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7fdcbfb1cd_0_12"/>
          <p:cNvSpPr/>
          <p:nvPr/>
        </p:nvSpPr>
        <p:spPr>
          <a:xfrm>
            <a:off x="370821" y="115438"/>
            <a:ext cx="2288400" cy="5133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zh-CN" sz="3200" b="1" i="0" u="none" strike="noStrike" cap="none">
                <a:solidFill>
                  <a:schemeClr val="lt1"/>
                </a:solidFill>
                <a:latin typeface="Source Sans Pro SemiBold"/>
                <a:ea typeface="Source Sans Pro SemiBold"/>
                <a:cs typeface="Source Sans Pro SemiBold"/>
                <a:sym typeface="Source Sans Pro SemiBold"/>
              </a:rPr>
              <a:t>Interaction</a:t>
            </a:r>
            <a:endParaRPr sz="3200" b="1" i="0" u="none" strike="noStrike" cap="none">
              <a:solidFill>
                <a:schemeClr val="lt1"/>
              </a:solidFill>
              <a:latin typeface="Source Sans Pro SemiBold"/>
              <a:ea typeface="Source Sans Pro SemiBold"/>
              <a:cs typeface="Source Sans Pro SemiBold"/>
              <a:sym typeface="Source Sans Pro SemiBold"/>
            </a:endParaRPr>
          </a:p>
        </p:txBody>
      </p:sp>
      <p:sp>
        <p:nvSpPr>
          <p:cNvPr id="298" name="Google Shape;298;g7fdcbfb1cd_0_12"/>
          <p:cNvSpPr txBox="1"/>
          <p:nvPr/>
        </p:nvSpPr>
        <p:spPr>
          <a:xfrm>
            <a:off x="893379" y="1324303"/>
            <a:ext cx="5780700" cy="14568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rgbClr val="000000"/>
              </a:buClr>
              <a:buSzPts val="2400"/>
              <a:buFont typeface="Source Sans Pro"/>
              <a:buChar char="●"/>
            </a:pPr>
            <a:r>
              <a:rPr lang="zh-CN" sz="2400" b="1" i="0" u="none" strike="noStrike" cap="none">
                <a:solidFill>
                  <a:srgbClr val="000000"/>
                </a:solidFill>
                <a:latin typeface="Source Sans Pro"/>
                <a:ea typeface="Source Sans Pro"/>
                <a:cs typeface="Source Sans Pro"/>
                <a:sym typeface="Source Sans Pro"/>
              </a:rPr>
              <a:t>Interactions</a:t>
            </a:r>
            <a:endParaRPr sz="1400" b="0" i="0" u="none" strike="noStrike" cap="none">
              <a:solidFill>
                <a:srgbClr val="000000"/>
              </a:solidFill>
              <a:latin typeface="Arial"/>
              <a:ea typeface="Arial"/>
              <a:cs typeface="Arial"/>
              <a:sym typeface="Arial"/>
            </a:endParaRPr>
          </a:p>
          <a:p>
            <a:pPr marL="914400" marR="0" lvl="1" indent="-342900" algn="l" rtl="0">
              <a:lnSpc>
                <a:spcPct val="100000"/>
              </a:lnSpc>
              <a:spcBef>
                <a:spcPts val="1000"/>
              </a:spcBef>
              <a:spcAft>
                <a:spcPts val="0"/>
              </a:spcAft>
              <a:buClr>
                <a:srgbClr val="000000"/>
              </a:buClr>
              <a:buSzPts val="1800"/>
              <a:buFont typeface="Source Sans Pro"/>
              <a:buChar char="○"/>
            </a:pPr>
            <a:r>
              <a:rPr lang="zh-CN" sz="1800">
                <a:solidFill>
                  <a:schemeClr val="dk1"/>
                </a:solidFill>
                <a:latin typeface="Source Sans Pro"/>
                <a:ea typeface="Source Sans Pro"/>
                <a:cs typeface="Source Sans Pro"/>
                <a:sym typeface="Source Sans Pro"/>
              </a:rPr>
              <a:t>Bias between two factors</a:t>
            </a:r>
            <a:endParaRPr sz="1400" i="0" u="none" strike="noStrike" cap="none">
              <a:solidFill>
                <a:srgbClr val="000000"/>
              </a:solidFill>
            </a:endParaRPr>
          </a:p>
          <a:p>
            <a:pPr marL="914400" marR="0" lvl="1" indent="-342900" algn="l" rtl="0">
              <a:lnSpc>
                <a:spcPct val="100000"/>
              </a:lnSpc>
              <a:spcBef>
                <a:spcPts val="1000"/>
              </a:spcBef>
              <a:spcAft>
                <a:spcPts val="0"/>
              </a:spcAft>
              <a:buClr>
                <a:srgbClr val="000000"/>
              </a:buClr>
              <a:buSzPts val="1800"/>
              <a:buFont typeface="Source Sans Pro"/>
              <a:buChar char="○"/>
            </a:pPr>
            <a:r>
              <a:rPr lang="zh-CN" sz="1800">
                <a:solidFill>
                  <a:schemeClr val="dk1"/>
                </a:solidFill>
                <a:latin typeface="Source Sans Pro"/>
                <a:ea typeface="Source Sans Pro"/>
                <a:cs typeface="Source Sans Pro"/>
                <a:sym typeface="Source Sans Pro"/>
              </a:rPr>
              <a:t>Bias among three factors</a:t>
            </a:r>
            <a:endParaRPr sz="2400" i="0" u="none" strike="noStrike" cap="none">
              <a:solidFill>
                <a:srgbClr val="000000"/>
              </a:solidFill>
              <a:latin typeface="Source Sans Pro"/>
              <a:ea typeface="Source Sans Pro"/>
              <a:cs typeface="Source Sans Pro"/>
              <a:sym typeface="Source Sans Pro"/>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8000c0bdcf_0_0"/>
          <p:cNvSpPr/>
          <p:nvPr/>
        </p:nvSpPr>
        <p:spPr>
          <a:xfrm>
            <a:off x="370821" y="115438"/>
            <a:ext cx="2288400" cy="5133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zh-CN" sz="3200" b="1" i="0" u="none" strike="noStrike" cap="none">
                <a:solidFill>
                  <a:schemeClr val="lt1"/>
                </a:solidFill>
                <a:latin typeface="Source Sans Pro SemiBold"/>
                <a:ea typeface="Source Sans Pro SemiBold"/>
                <a:cs typeface="Source Sans Pro SemiBold"/>
                <a:sym typeface="Source Sans Pro SemiBold"/>
              </a:rPr>
              <a:t>Interaction</a:t>
            </a:r>
            <a:endParaRPr sz="3200" b="1" i="0" u="none" strike="noStrike" cap="none">
              <a:solidFill>
                <a:schemeClr val="lt1"/>
              </a:solidFill>
              <a:latin typeface="Source Sans Pro SemiBold"/>
              <a:ea typeface="Source Sans Pro SemiBold"/>
              <a:cs typeface="Source Sans Pro SemiBold"/>
              <a:sym typeface="Source Sans Pro SemiBold"/>
            </a:endParaRPr>
          </a:p>
        </p:txBody>
      </p:sp>
      <p:pic>
        <p:nvPicPr>
          <p:cNvPr id="304" name="Google Shape;304;g8000c0bdcf_0_0"/>
          <p:cNvPicPr preferRelativeResize="0"/>
          <p:nvPr/>
        </p:nvPicPr>
        <p:blipFill rotWithShape="1">
          <a:blip r:embed="rId3">
            <a:alphaModFix/>
          </a:blip>
          <a:srcRect b="5926"/>
          <a:stretch/>
        </p:blipFill>
        <p:spPr>
          <a:xfrm>
            <a:off x="4572000" y="813050"/>
            <a:ext cx="4500001" cy="3240000"/>
          </a:xfrm>
          <a:prstGeom prst="rect">
            <a:avLst/>
          </a:prstGeom>
          <a:noFill/>
          <a:ln>
            <a:noFill/>
          </a:ln>
        </p:spPr>
      </p:pic>
      <p:pic>
        <p:nvPicPr>
          <p:cNvPr id="305" name="Google Shape;305;g8000c0bdcf_0_0"/>
          <p:cNvPicPr preferRelativeResize="0"/>
          <p:nvPr/>
        </p:nvPicPr>
        <p:blipFill rotWithShape="1">
          <a:blip r:embed="rId4">
            <a:alphaModFix/>
          </a:blip>
          <a:srcRect b="6156"/>
          <a:stretch/>
        </p:blipFill>
        <p:spPr>
          <a:xfrm>
            <a:off x="0" y="813050"/>
            <a:ext cx="4500000" cy="3240000"/>
          </a:xfrm>
          <a:prstGeom prst="rect">
            <a:avLst/>
          </a:prstGeom>
          <a:noFill/>
          <a:ln>
            <a:noFill/>
          </a:ln>
        </p:spPr>
      </p:pic>
      <p:sp>
        <p:nvSpPr>
          <p:cNvPr id="306" name="Google Shape;306;g8000c0bdcf_0_0"/>
          <p:cNvSpPr txBox="1"/>
          <p:nvPr/>
        </p:nvSpPr>
        <p:spPr>
          <a:xfrm>
            <a:off x="1352975" y="4208225"/>
            <a:ext cx="3861300" cy="7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b="1">
                <a:latin typeface="Source Sans Pro"/>
                <a:ea typeface="Source Sans Pro"/>
                <a:cs typeface="Source Sans Pro"/>
                <a:sym typeface="Source Sans Pro"/>
              </a:rPr>
              <a:t>Age&amp;Gender/Race&amp;Gender:</a:t>
            </a:r>
            <a:endParaRPr sz="1800" b="1">
              <a:latin typeface="Source Sans Pro"/>
              <a:ea typeface="Source Sans Pro"/>
              <a:cs typeface="Source Sans Pro"/>
              <a:sym typeface="Source Sans Pro"/>
            </a:endParaRPr>
          </a:p>
          <a:p>
            <a:pPr marL="0" lvl="0" indent="0" algn="l" rtl="0">
              <a:spcBef>
                <a:spcPts val="0"/>
              </a:spcBef>
              <a:spcAft>
                <a:spcPts val="0"/>
              </a:spcAft>
              <a:buNone/>
            </a:pPr>
            <a:r>
              <a:rPr lang="zh-CN" sz="1800" b="1">
                <a:latin typeface="Source Sans Pro"/>
                <a:ea typeface="Source Sans Pro"/>
                <a:cs typeface="Source Sans Pro"/>
                <a:sym typeface="Source Sans Pro"/>
              </a:rPr>
              <a:t>No bias(</a:t>
            </a:r>
            <a:r>
              <a:rPr lang="zh-CN" sz="1800" b="1">
                <a:solidFill>
                  <a:schemeClr val="dk1"/>
                </a:solidFill>
                <a:latin typeface="Source Sans Pro"/>
                <a:ea typeface="Source Sans Pro"/>
                <a:cs typeface="Source Sans Pro"/>
                <a:sym typeface="Source Sans Pro"/>
              </a:rPr>
              <a:t>Fifth-Fourth Rule)</a:t>
            </a:r>
            <a:endParaRPr sz="1800" b="1">
              <a:latin typeface="Source Sans Pro"/>
              <a:ea typeface="Source Sans Pro"/>
              <a:cs typeface="Source Sans Pro"/>
              <a:sym typeface="Source Sans Pro"/>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2</a:t>
            </a:fld>
            <a:endParaRPr/>
          </a:p>
        </p:txBody>
      </p:sp>
      <p:sp>
        <p:nvSpPr>
          <p:cNvPr id="144" name="Google Shape;144;p2"/>
          <p:cNvSpPr txBox="1"/>
          <p:nvPr/>
        </p:nvSpPr>
        <p:spPr>
          <a:xfrm>
            <a:off x="457200" y="1376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600" b="1" i="0" u="none" strike="noStrike" cap="none">
                <a:solidFill>
                  <a:schemeClr val="lt1"/>
                </a:solidFill>
                <a:latin typeface="Source Sans Pro SemiBold"/>
                <a:ea typeface="Source Sans Pro SemiBold"/>
                <a:cs typeface="Source Sans Pro SemiBold"/>
                <a:sym typeface="Source Sans Pro SemiBold"/>
              </a:rPr>
              <a:t>Contents</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145" name="Google Shape;145;p2"/>
          <p:cNvSpPr txBox="1"/>
          <p:nvPr/>
        </p:nvSpPr>
        <p:spPr>
          <a:xfrm>
            <a:off x="457200" y="794800"/>
            <a:ext cx="5369100" cy="3911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50000"/>
              </a:lnSpc>
              <a:spcBef>
                <a:spcPts val="0"/>
              </a:spcBef>
              <a:spcAft>
                <a:spcPts val="0"/>
              </a:spcAft>
              <a:buClr>
                <a:srgbClr val="000000"/>
              </a:buClr>
              <a:buSzPts val="2400"/>
              <a:buFont typeface="Source Sans Pro"/>
              <a:buAutoNum type="arabicPeriod"/>
            </a:pPr>
            <a:r>
              <a:rPr lang="zh-CN" sz="2400" b="1" i="0" u="none" strike="noStrike" cap="none">
                <a:solidFill>
                  <a:srgbClr val="000000"/>
                </a:solidFill>
                <a:latin typeface="Source Sans Pro"/>
                <a:ea typeface="Source Sans Pro"/>
                <a:cs typeface="Source Sans Pro"/>
                <a:sym typeface="Source Sans Pro"/>
              </a:rPr>
              <a:t>Retrospect</a:t>
            </a:r>
            <a:endParaRPr sz="2400" b="1" i="0" u="none" strike="noStrike" cap="none">
              <a:solidFill>
                <a:srgbClr val="000000"/>
              </a:solidFill>
              <a:latin typeface="Source Sans Pro"/>
              <a:ea typeface="Source Sans Pro"/>
              <a:cs typeface="Source Sans Pro"/>
              <a:sym typeface="Source Sans Pro"/>
            </a:endParaRPr>
          </a:p>
          <a:p>
            <a:pPr marL="457200" marR="0" lvl="0" indent="-381000" algn="l" rtl="0">
              <a:lnSpc>
                <a:spcPct val="150000"/>
              </a:lnSpc>
              <a:spcBef>
                <a:spcPts val="0"/>
              </a:spcBef>
              <a:spcAft>
                <a:spcPts val="0"/>
              </a:spcAft>
              <a:buClr>
                <a:srgbClr val="000000"/>
              </a:buClr>
              <a:buSzPts val="2400"/>
              <a:buFont typeface="Source Sans Pro"/>
              <a:buAutoNum type="arabicPeriod"/>
            </a:pPr>
            <a:r>
              <a:rPr lang="zh-CN" sz="2400" b="1" i="0" u="none" strike="noStrike" cap="none">
                <a:solidFill>
                  <a:srgbClr val="000000"/>
                </a:solidFill>
                <a:latin typeface="Source Sans Pro"/>
                <a:ea typeface="Source Sans Pro"/>
                <a:cs typeface="Source Sans Pro"/>
                <a:sym typeface="Source Sans Pro"/>
              </a:rPr>
              <a:t>Interaction of </a:t>
            </a:r>
            <a:r>
              <a:rPr lang="zh-CN" sz="2400" b="1">
                <a:latin typeface="Source Sans Pro"/>
                <a:ea typeface="Source Sans Pro"/>
                <a:cs typeface="Source Sans Pro"/>
                <a:sym typeface="Source Sans Pro"/>
              </a:rPr>
              <a:t>B</a:t>
            </a:r>
            <a:r>
              <a:rPr lang="zh-CN" sz="2400" b="1" i="0" u="none" strike="noStrike" cap="none">
                <a:solidFill>
                  <a:srgbClr val="000000"/>
                </a:solidFill>
                <a:latin typeface="Source Sans Pro"/>
                <a:ea typeface="Source Sans Pro"/>
                <a:cs typeface="Source Sans Pro"/>
                <a:sym typeface="Source Sans Pro"/>
              </a:rPr>
              <a:t>ias </a:t>
            </a:r>
            <a:r>
              <a:rPr lang="zh-CN" sz="2400" b="1">
                <a:latin typeface="Source Sans Pro"/>
                <a:ea typeface="Source Sans Pro"/>
                <a:cs typeface="Source Sans Pro"/>
                <a:sym typeface="Source Sans Pro"/>
              </a:rPr>
              <a:t>F</a:t>
            </a:r>
            <a:r>
              <a:rPr lang="zh-CN" sz="2400" b="1" i="0" u="none" strike="noStrike" cap="none">
                <a:solidFill>
                  <a:srgbClr val="000000"/>
                </a:solidFill>
                <a:latin typeface="Source Sans Pro"/>
                <a:ea typeface="Source Sans Pro"/>
                <a:cs typeface="Source Sans Pro"/>
                <a:sym typeface="Source Sans Pro"/>
              </a:rPr>
              <a:t>actors</a:t>
            </a:r>
            <a:endParaRPr sz="2400" b="1" i="0" u="none" strike="noStrike" cap="none">
              <a:solidFill>
                <a:srgbClr val="000000"/>
              </a:solidFill>
              <a:latin typeface="Source Sans Pro"/>
              <a:ea typeface="Source Sans Pro"/>
              <a:cs typeface="Source Sans Pro"/>
              <a:sym typeface="Source Sans Pro"/>
            </a:endParaRPr>
          </a:p>
          <a:p>
            <a:pPr marL="457200" marR="0" lvl="0" indent="-381000" algn="l" rtl="0">
              <a:lnSpc>
                <a:spcPct val="115000"/>
              </a:lnSpc>
              <a:spcBef>
                <a:spcPts val="0"/>
              </a:spcBef>
              <a:spcAft>
                <a:spcPts val="0"/>
              </a:spcAft>
              <a:buClr>
                <a:srgbClr val="000000"/>
              </a:buClr>
              <a:buSzPts val="2400"/>
              <a:buFont typeface="Source Sans Pro"/>
              <a:buAutoNum type="arabicPeriod"/>
            </a:pPr>
            <a:r>
              <a:rPr lang="zh-CN" sz="2400" b="1">
                <a:latin typeface="Source Sans Pro"/>
                <a:ea typeface="Source Sans Pro"/>
                <a:cs typeface="Source Sans Pro"/>
                <a:sym typeface="Source Sans Pro"/>
              </a:rPr>
              <a:t>Python P</a:t>
            </a:r>
            <a:r>
              <a:rPr lang="zh-CN" sz="2400" b="1" i="0" u="none" strike="noStrike" cap="none">
                <a:solidFill>
                  <a:srgbClr val="000000"/>
                </a:solidFill>
                <a:latin typeface="Source Sans Pro"/>
                <a:ea typeface="Source Sans Pro"/>
                <a:cs typeface="Source Sans Pro"/>
                <a:sym typeface="Source Sans Pro"/>
              </a:rPr>
              <a:t>ackages</a:t>
            </a:r>
            <a:endParaRPr sz="240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r>
              <a:rPr lang="zh-CN" sz="2400" b="0" i="0" u="none" strike="noStrike" cap="none">
                <a:solidFill>
                  <a:srgbClr val="000000"/>
                </a:solidFill>
                <a:latin typeface="Source Sans Pro"/>
                <a:ea typeface="Source Sans Pro"/>
                <a:cs typeface="Source Sans Pro"/>
                <a:sym typeface="Source Sans Pro"/>
              </a:rPr>
              <a:t>-FairML</a:t>
            </a:r>
            <a:endParaRPr sz="24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r>
              <a:rPr lang="zh-CN" sz="2400" b="0" i="0" u="none" strike="noStrike" cap="none">
                <a:solidFill>
                  <a:srgbClr val="000000"/>
                </a:solidFill>
                <a:latin typeface="Source Sans Pro"/>
                <a:ea typeface="Source Sans Pro"/>
                <a:cs typeface="Source Sans Pro"/>
                <a:sym typeface="Source Sans Pro"/>
              </a:rPr>
              <a:t>-Fairlearn </a:t>
            </a:r>
            <a:endParaRPr sz="24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r>
              <a:rPr lang="zh-CN" sz="2400" b="0" i="0" u="none" strike="noStrike" cap="none">
                <a:solidFill>
                  <a:srgbClr val="000000"/>
                </a:solidFill>
                <a:latin typeface="Source Sans Pro"/>
                <a:ea typeface="Source Sans Pro"/>
                <a:cs typeface="Source Sans Pro"/>
                <a:sym typeface="Source Sans Pro"/>
              </a:rPr>
              <a:t>-AI Fairness 360</a:t>
            </a:r>
            <a:endParaRPr sz="2400" b="0" i="0" u="none" strike="noStrike" cap="none">
              <a:solidFill>
                <a:srgbClr val="000000"/>
              </a:solidFill>
              <a:latin typeface="Source Sans Pro"/>
              <a:ea typeface="Source Sans Pro"/>
              <a:cs typeface="Source Sans Pro"/>
              <a:sym typeface="Source Sans Pro"/>
            </a:endParaRPr>
          </a:p>
          <a:p>
            <a:pPr marL="0" marR="0" lvl="0" indent="0" algn="l" rtl="0">
              <a:lnSpc>
                <a:spcPct val="150000"/>
              </a:lnSpc>
              <a:spcBef>
                <a:spcPts val="0"/>
              </a:spcBef>
              <a:spcAft>
                <a:spcPts val="0"/>
              </a:spcAft>
              <a:buNone/>
            </a:pPr>
            <a:r>
              <a:rPr lang="zh-CN" sz="2400" b="1">
                <a:latin typeface="Source Sans Pro"/>
                <a:ea typeface="Source Sans Pro"/>
                <a:cs typeface="Source Sans Pro"/>
                <a:sym typeface="Source Sans Pro"/>
              </a:rPr>
              <a:t>4.   Other General Ways</a:t>
            </a:r>
            <a:endParaRPr sz="2400" b="1">
              <a:latin typeface="Source Sans Pro"/>
              <a:ea typeface="Source Sans Pro"/>
              <a:cs typeface="Source Sans Pro"/>
              <a:sym typeface="Source Sans Pro"/>
            </a:endParaRPr>
          </a:p>
          <a:p>
            <a:pPr marL="0" marR="0" lvl="0" indent="0" algn="l" rtl="0">
              <a:lnSpc>
                <a:spcPct val="150000"/>
              </a:lnSpc>
              <a:spcBef>
                <a:spcPts val="0"/>
              </a:spcBef>
              <a:spcAft>
                <a:spcPts val="0"/>
              </a:spcAft>
              <a:buNone/>
            </a:pPr>
            <a:r>
              <a:rPr lang="zh-CN" sz="2400" b="1">
                <a:latin typeface="Source Sans Pro"/>
                <a:ea typeface="Source Sans Pro"/>
                <a:cs typeface="Source Sans Pro"/>
                <a:sym typeface="Source Sans Pro"/>
              </a:rPr>
              <a:t>5.   </a:t>
            </a:r>
            <a:r>
              <a:rPr lang="zh-CN" sz="2400" b="1" i="0" u="none" strike="noStrike" cap="none">
                <a:solidFill>
                  <a:srgbClr val="000000"/>
                </a:solidFill>
                <a:latin typeface="Source Sans Pro"/>
                <a:ea typeface="Source Sans Pro"/>
                <a:cs typeface="Source Sans Pro"/>
                <a:sym typeface="Source Sans Pro"/>
              </a:rPr>
              <a:t>Conclusion &amp; </a:t>
            </a:r>
            <a:r>
              <a:rPr lang="zh-CN" sz="2400" b="1">
                <a:latin typeface="Source Sans Pro"/>
                <a:ea typeface="Source Sans Pro"/>
                <a:cs typeface="Source Sans Pro"/>
                <a:sym typeface="Source Sans Pro"/>
              </a:rPr>
              <a:t>Future Work</a:t>
            </a:r>
            <a:endParaRPr sz="2400" b="1" i="0" u="none" strike="noStrike" cap="none">
              <a:solidFill>
                <a:srgbClr val="000000"/>
              </a:solidFill>
              <a:latin typeface="Source Sans Pro"/>
              <a:ea typeface="Source Sans Pro"/>
              <a:cs typeface="Source Sans Pro"/>
              <a:sym typeface="Source Sans Pro"/>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8000c0bdcf_0_40"/>
          <p:cNvSpPr/>
          <p:nvPr/>
        </p:nvSpPr>
        <p:spPr>
          <a:xfrm>
            <a:off x="370821" y="115438"/>
            <a:ext cx="2288400" cy="5133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zh-CN" sz="3200" b="1" i="0" u="none" strike="noStrike" cap="none">
                <a:solidFill>
                  <a:schemeClr val="lt1"/>
                </a:solidFill>
                <a:latin typeface="Source Sans Pro SemiBold"/>
                <a:ea typeface="Source Sans Pro SemiBold"/>
                <a:cs typeface="Source Sans Pro SemiBold"/>
                <a:sym typeface="Source Sans Pro SemiBold"/>
              </a:rPr>
              <a:t>Interaction</a:t>
            </a:r>
            <a:endParaRPr sz="3200" b="1" i="0" u="none" strike="noStrike" cap="none">
              <a:solidFill>
                <a:schemeClr val="lt1"/>
              </a:solidFill>
              <a:latin typeface="Source Sans Pro SemiBold"/>
              <a:ea typeface="Source Sans Pro SemiBold"/>
              <a:cs typeface="Source Sans Pro SemiBold"/>
              <a:sym typeface="Source Sans Pro SemiBold"/>
            </a:endParaRPr>
          </a:p>
        </p:txBody>
      </p:sp>
      <p:sp>
        <p:nvSpPr>
          <p:cNvPr id="312" name="Google Shape;312;g8000c0bdcf_0_40"/>
          <p:cNvSpPr txBox="1"/>
          <p:nvPr/>
        </p:nvSpPr>
        <p:spPr>
          <a:xfrm>
            <a:off x="893425" y="4308475"/>
            <a:ext cx="38613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b="1">
                <a:latin typeface="Source Sans Pro"/>
                <a:ea typeface="Source Sans Pro"/>
                <a:cs typeface="Source Sans Pro"/>
                <a:sym typeface="Source Sans Pro"/>
              </a:rPr>
              <a:t>Due to small dataset</a:t>
            </a:r>
            <a:endParaRPr sz="1800" b="1">
              <a:latin typeface="Source Sans Pro"/>
              <a:ea typeface="Source Sans Pro"/>
              <a:cs typeface="Source Sans Pro"/>
              <a:sym typeface="Source Sans Pro"/>
            </a:endParaRPr>
          </a:p>
          <a:p>
            <a:pPr marL="0" lvl="0" indent="0" algn="l" rtl="0">
              <a:spcBef>
                <a:spcPts val="0"/>
              </a:spcBef>
              <a:spcAft>
                <a:spcPts val="0"/>
              </a:spcAft>
              <a:buNone/>
            </a:pPr>
            <a:r>
              <a:rPr lang="zh-CN" sz="1800" b="1">
                <a:latin typeface="Source Sans Pro"/>
                <a:ea typeface="Source Sans Pro"/>
                <a:cs typeface="Source Sans Pro"/>
                <a:sym typeface="Source Sans Pro"/>
              </a:rPr>
              <a:t>Age&amp;Race: No bias</a:t>
            </a:r>
            <a:endParaRPr sz="1800" b="1">
              <a:latin typeface="Source Sans Pro"/>
              <a:ea typeface="Source Sans Pro"/>
              <a:cs typeface="Source Sans Pro"/>
              <a:sym typeface="Source Sans Pro"/>
            </a:endParaRPr>
          </a:p>
        </p:txBody>
      </p:sp>
      <p:pic>
        <p:nvPicPr>
          <p:cNvPr id="313" name="Google Shape;313;g8000c0bdcf_0_40"/>
          <p:cNvPicPr preferRelativeResize="0"/>
          <p:nvPr/>
        </p:nvPicPr>
        <p:blipFill rotWithShape="1">
          <a:blip r:embed="rId3">
            <a:alphaModFix/>
          </a:blip>
          <a:srcRect b="5562"/>
          <a:stretch/>
        </p:blipFill>
        <p:spPr>
          <a:xfrm>
            <a:off x="370825" y="908724"/>
            <a:ext cx="8280003" cy="3399751"/>
          </a:xfrm>
          <a:prstGeom prst="rect">
            <a:avLst/>
          </a:prstGeom>
          <a:noFill/>
          <a:ln>
            <a:noFill/>
          </a:ln>
        </p:spPr>
      </p:pic>
      <p:sp>
        <p:nvSpPr>
          <p:cNvPr id="314" name="Google Shape;314;g8000c0bdcf_0_40"/>
          <p:cNvSpPr/>
          <p:nvPr/>
        </p:nvSpPr>
        <p:spPr>
          <a:xfrm>
            <a:off x="5668250" y="1203400"/>
            <a:ext cx="323700" cy="2810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8000c0bdcf_0_50"/>
          <p:cNvSpPr/>
          <p:nvPr/>
        </p:nvSpPr>
        <p:spPr>
          <a:xfrm>
            <a:off x="370821" y="115438"/>
            <a:ext cx="2288400" cy="5133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zh-CN" sz="3200" b="1" i="0" u="none" strike="noStrike" cap="none">
                <a:solidFill>
                  <a:schemeClr val="lt1"/>
                </a:solidFill>
                <a:latin typeface="Source Sans Pro SemiBold"/>
                <a:ea typeface="Source Sans Pro SemiBold"/>
                <a:cs typeface="Source Sans Pro SemiBold"/>
                <a:sym typeface="Source Sans Pro SemiBold"/>
              </a:rPr>
              <a:t>Interaction</a:t>
            </a:r>
            <a:endParaRPr sz="3200" b="1" i="0" u="none" strike="noStrike" cap="none">
              <a:solidFill>
                <a:schemeClr val="lt1"/>
              </a:solidFill>
              <a:latin typeface="Source Sans Pro SemiBold"/>
              <a:ea typeface="Source Sans Pro SemiBold"/>
              <a:cs typeface="Source Sans Pro SemiBold"/>
              <a:sym typeface="Source Sans Pro SemiBold"/>
            </a:endParaRPr>
          </a:p>
        </p:txBody>
      </p:sp>
      <p:sp>
        <p:nvSpPr>
          <p:cNvPr id="320" name="Google Shape;320;g8000c0bdcf_0_50"/>
          <p:cNvSpPr txBox="1"/>
          <p:nvPr/>
        </p:nvSpPr>
        <p:spPr>
          <a:xfrm>
            <a:off x="840400" y="4119850"/>
            <a:ext cx="38613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sz="1800" b="1">
                <a:solidFill>
                  <a:schemeClr val="dk1"/>
                </a:solidFill>
                <a:latin typeface="Source Sans Pro"/>
                <a:ea typeface="Source Sans Pro"/>
                <a:cs typeface="Source Sans Pro"/>
                <a:sym typeface="Source Sans Pro"/>
              </a:rPr>
              <a:t>Due to small dataset</a:t>
            </a:r>
            <a:endParaRPr sz="1800" b="1">
              <a:latin typeface="Source Sans Pro"/>
              <a:ea typeface="Source Sans Pro"/>
              <a:cs typeface="Source Sans Pro"/>
              <a:sym typeface="Source Sans Pro"/>
            </a:endParaRPr>
          </a:p>
          <a:p>
            <a:pPr marL="0" lvl="0" indent="0" algn="l" rtl="0">
              <a:spcBef>
                <a:spcPts val="0"/>
              </a:spcBef>
              <a:spcAft>
                <a:spcPts val="0"/>
              </a:spcAft>
              <a:buNone/>
            </a:pPr>
            <a:r>
              <a:rPr lang="zh-CN" sz="1800" b="1">
                <a:latin typeface="Source Sans Pro"/>
                <a:ea typeface="Source Sans Pro"/>
                <a:cs typeface="Source Sans Pro"/>
                <a:sym typeface="Source Sans Pro"/>
              </a:rPr>
              <a:t>Age&amp;Race&amp;Gender: No bias</a:t>
            </a:r>
            <a:endParaRPr sz="1800" b="1">
              <a:latin typeface="Source Sans Pro"/>
              <a:ea typeface="Source Sans Pro"/>
              <a:cs typeface="Source Sans Pro"/>
              <a:sym typeface="Source Sans Pro"/>
            </a:endParaRPr>
          </a:p>
        </p:txBody>
      </p:sp>
      <p:pic>
        <p:nvPicPr>
          <p:cNvPr id="321" name="Google Shape;321;g8000c0bdcf_0_50"/>
          <p:cNvPicPr preferRelativeResize="0"/>
          <p:nvPr/>
        </p:nvPicPr>
        <p:blipFill rotWithShape="1">
          <a:blip r:embed="rId3">
            <a:alphaModFix/>
          </a:blip>
          <a:srcRect b="6699"/>
          <a:stretch/>
        </p:blipFill>
        <p:spPr>
          <a:xfrm>
            <a:off x="0" y="1054625"/>
            <a:ext cx="9144005" cy="2727876"/>
          </a:xfrm>
          <a:prstGeom prst="rect">
            <a:avLst/>
          </a:prstGeom>
          <a:noFill/>
          <a:ln>
            <a:noFill/>
          </a:ln>
        </p:spPr>
      </p:pic>
      <p:sp>
        <p:nvSpPr>
          <p:cNvPr id="322" name="Google Shape;322;g8000c0bdcf_0_50"/>
          <p:cNvSpPr/>
          <p:nvPr/>
        </p:nvSpPr>
        <p:spPr>
          <a:xfrm>
            <a:off x="577775" y="1054625"/>
            <a:ext cx="182100" cy="2810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g8000c0bdcf_0_50"/>
          <p:cNvSpPr/>
          <p:nvPr/>
        </p:nvSpPr>
        <p:spPr>
          <a:xfrm>
            <a:off x="7535150" y="1054625"/>
            <a:ext cx="182100" cy="2810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22</a:t>
            </a:fld>
            <a:endParaRPr/>
          </a:p>
        </p:txBody>
      </p:sp>
      <p:sp>
        <p:nvSpPr>
          <p:cNvPr id="329" name="Google Shape;329;p27"/>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Packages- Fairlearn</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330" name="Google Shape;330;p27"/>
          <p:cNvSpPr txBox="1"/>
          <p:nvPr/>
        </p:nvSpPr>
        <p:spPr>
          <a:xfrm>
            <a:off x="140550" y="730375"/>
            <a:ext cx="8729100" cy="4125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zh-CN" sz="1800" b="1">
                <a:solidFill>
                  <a:schemeClr val="dk1"/>
                </a:solidFill>
                <a:latin typeface="Source Sans Pro"/>
                <a:ea typeface="Source Sans Pro"/>
                <a:cs typeface="Source Sans Pro"/>
                <a:sym typeface="Source Sans Pro"/>
              </a:rPr>
              <a:t>Fairlearn:</a:t>
            </a:r>
            <a:r>
              <a:rPr lang="zh-CN" sz="1800">
                <a:solidFill>
                  <a:schemeClr val="dk1"/>
                </a:solidFill>
                <a:latin typeface="Source Sans Pro"/>
                <a:ea typeface="Source Sans Pro"/>
                <a:cs typeface="Source Sans Pro"/>
                <a:sym typeface="Source Sans Pro"/>
              </a:rPr>
              <a:t>  A package created by Microsoft to find and reduce bias</a:t>
            </a:r>
            <a:endParaRPr sz="1800">
              <a:solidFill>
                <a:schemeClr val="dk1"/>
              </a:solidFill>
              <a:latin typeface="Source Sans Pro"/>
              <a:ea typeface="Source Sans Pro"/>
              <a:cs typeface="Source Sans Pro"/>
              <a:sym typeface="Source Sans Pro"/>
            </a:endParaRPr>
          </a:p>
          <a:p>
            <a:pPr marL="0" lvl="0" indent="0" algn="l" rtl="0">
              <a:spcBef>
                <a:spcPts val="1000"/>
              </a:spcBef>
              <a:spcAft>
                <a:spcPts val="0"/>
              </a:spcAft>
              <a:buNone/>
            </a:pPr>
            <a:endParaRPr sz="1800">
              <a:solidFill>
                <a:schemeClr val="dk1"/>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It contains two parts:A dashboard to assess which groups are negatively impacted by a model, and for comparing multiple models in terms of various fairness and accuracy metrics and the Algorithms to reduce bias.</a:t>
            </a:r>
            <a:endParaRPr sz="1600">
              <a:solidFill>
                <a:schemeClr val="dk1"/>
              </a:solidFill>
              <a:latin typeface="Source Sans Pro"/>
              <a:ea typeface="Source Sans Pro"/>
              <a:cs typeface="Source Sans Pro"/>
              <a:sym typeface="Source Sans Pro"/>
            </a:endParaRPr>
          </a:p>
          <a:p>
            <a:pPr marL="457200" lvl="0" indent="0" algn="l" rtl="0">
              <a:lnSpc>
                <a:spcPct val="115000"/>
              </a:lnSpc>
              <a:spcBef>
                <a:spcPts val="0"/>
              </a:spcBef>
              <a:spcAft>
                <a:spcPts val="0"/>
              </a:spcAft>
              <a:buNone/>
            </a:pPr>
            <a:endParaRPr sz="1600">
              <a:solidFill>
                <a:schemeClr val="dk1"/>
              </a:solidFill>
              <a:latin typeface="Source Sans Pro"/>
              <a:ea typeface="Source Sans Pro"/>
              <a:cs typeface="Source Sans Pro"/>
              <a:sym typeface="Source Sans Pro"/>
            </a:endParaRPr>
          </a:p>
          <a:p>
            <a:pPr marL="457200" lvl="0" indent="-330200" algn="l" rtl="0">
              <a:spcBef>
                <a:spcPts val="100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There is an illustration of the dashboard: </a:t>
            </a:r>
            <a:endParaRPr sz="1600">
              <a:solidFill>
                <a:schemeClr val="dk1"/>
              </a:solidFill>
              <a:latin typeface="Source Sans Pro"/>
              <a:ea typeface="Source Sans Pro"/>
              <a:cs typeface="Source Sans Pro"/>
              <a:sym typeface="Source Sans Pro"/>
            </a:endParaRPr>
          </a:p>
          <a:p>
            <a:pPr marL="457200" lvl="0" indent="0" algn="l" rtl="0">
              <a:spcBef>
                <a:spcPts val="1000"/>
              </a:spcBef>
              <a:spcAft>
                <a:spcPts val="0"/>
              </a:spcAft>
              <a:buNone/>
            </a:pPr>
            <a:r>
              <a:rPr lang="zh-CN" sz="1600" u="sng">
                <a:solidFill>
                  <a:schemeClr val="hlink"/>
                </a:solidFill>
                <a:latin typeface="Source Sans Pro"/>
                <a:ea typeface="Source Sans Pro"/>
                <a:cs typeface="Source Sans Pro"/>
                <a:sym typeface="Source Sans Pro"/>
                <a:hlinkClick r:id="rId3"/>
              </a:rPr>
              <a:t>https://colab.research.google.com/drive/12MQclXsmwyqv2jHsUP6wwVcm_JsDt8iW</a:t>
            </a:r>
            <a:endParaRPr sz="1600">
              <a:solidFill>
                <a:schemeClr val="dk1"/>
              </a:solidFill>
              <a:latin typeface="Source Sans Pro"/>
              <a:ea typeface="Source Sans Pro"/>
              <a:cs typeface="Source Sans Pro"/>
              <a:sym typeface="Source Sans Pro"/>
            </a:endParaRPr>
          </a:p>
          <a:p>
            <a:pPr marL="457200" lvl="0" indent="0" algn="l" rtl="0">
              <a:spcBef>
                <a:spcPts val="1000"/>
              </a:spcBef>
              <a:spcAft>
                <a:spcPts val="0"/>
              </a:spcAft>
              <a:buNone/>
            </a:pPr>
            <a:endParaRPr sz="1600">
              <a:solidFill>
                <a:schemeClr val="dk1"/>
              </a:solidFill>
              <a:latin typeface="Source Sans Pro"/>
              <a:ea typeface="Source Sans Pro"/>
              <a:cs typeface="Source Sans Pro"/>
              <a:sym typeface="Source Sans Pro"/>
            </a:endParaRPr>
          </a:p>
          <a:p>
            <a:pPr marL="457200" lvl="0" indent="0" algn="l" rtl="0">
              <a:spcBef>
                <a:spcPts val="1000"/>
              </a:spcBef>
              <a:spcAft>
                <a:spcPts val="0"/>
              </a:spcAft>
              <a:buNone/>
            </a:pPr>
            <a:r>
              <a:rPr lang="zh-CN" sz="1600">
                <a:solidFill>
                  <a:schemeClr val="dk1"/>
                </a:solidFill>
                <a:latin typeface="Source Sans Pro"/>
                <a:ea typeface="Source Sans Pro"/>
                <a:cs typeface="Source Sans Pro"/>
                <a:sym typeface="Source Sans Pro"/>
              </a:rPr>
              <a:t>(the dashboard only works in Jupyter Notebook)</a:t>
            </a:r>
            <a:endParaRPr sz="1200">
              <a:solidFill>
                <a:srgbClr val="24292E"/>
              </a:solidFill>
              <a:highlight>
                <a:srgbClr val="FFFFFF"/>
              </a:highlight>
            </a:endParaRPr>
          </a:p>
          <a:p>
            <a:pPr marL="457200" lvl="0" indent="0" algn="l" rtl="0">
              <a:spcBef>
                <a:spcPts val="1000"/>
              </a:spcBef>
              <a:spcAft>
                <a:spcPts val="0"/>
              </a:spcAft>
              <a:buNone/>
            </a:pPr>
            <a:endParaRPr sz="1200">
              <a:solidFill>
                <a:srgbClr val="24292E"/>
              </a:solidFill>
              <a:highlight>
                <a:srgbClr val="FFFFFF"/>
              </a:highlight>
            </a:endParaRPr>
          </a:p>
          <a:p>
            <a:pPr marL="457200" lvl="0" indent="0" algn="l" rtl="0">
              <a:spcBef>
                <a:spcPts val="1000"/>
              </a:spcBef>
              <a:spcAft>
                <a:spcPts val="0"/>
              </a:spcAft>
              <a:buNone/>
            </a:pPr>
            <a:endParaRPr sz="1200">
              <a:solidFill>
                <a:srgbClr val="24292E"/>
              </a:solidFill>
              <a:highlight>
                <a:srgbClr val="FFFFFF"/>
              </a:highlight>
            </a:endParaRP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843d8329e3_1_1"/>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23</a:t>
            </a:fld>
            <a:endParaRPr/>
          </a:p>
        </p:txBody>
      </p:sp>
      <p:sp>
        <p:nvSpPr>
          <p:cNvPr id="336" name="Google Shape;336;g843d8329e3_1_1"/>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Packages- Fairlearn</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337" name="Google Shape;337;g843d8329e3_1_1"/>
          <p:cNvSpPr txBox="1"/>
          <p:nvPr/>
        </p:nvSpPr>
        <p:spPr>
          <a:xfrm>
            <a:off x="140550" y="730375"/>
            <a:ext cx="9003300" cy="4413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zh-CN" sz="1800" b="1">
                <a:solidFill>
                  <a:schemeClr val="dk1"/>
                </a:solidFill>
                <a:latin typeface="Source Sans Pro"/>
                <a:ea typeface="Source Sans Pro"/>
                <a:cs typeface="Source Sans Pro"/>
                <a:sym typeface="Source Sans Pro"/>
              </a:rPr>
              <a:t>Fairlearn:</a:t>
            </a:r>
            <a:r>
              <a:rPr lang="zh-CN" sz="1800">
                <a:solidFill>
                  <a:schemeClr val="dk1"/>
                </a:solidFill>
                <a:latin typeface="Source Sans Pro"/>
                <a:ea typeface="Source Sans Pro"/>
                <a:cs typeface="Source Sans Pro"/>
                <a:sym typeface="Source Sans Pro"/>
              </a:rPr>
              <a:t>  A package created by Microsoft to find and reduce bias</a:t>
            </a:r>
            <a:endParaRPr sz="1800">
              <a:solidFill>
                <a:schemeClr val="dk1"/>
              </a:solidFill>
              <a:latin typeface="Source Sans Pro"/>
              <a:ea typeface="Source Sans Pro"/>
              <a:cs typeface="Source Sans Pro"/>
              <a:sym typeface="Source Sans Pro"/>
            </a:endParaRPr>
          </a:p>
          <a:p>
            <a:pPr marL="0" lvl="0" indent="0" algn="l" rtl="0">
              <a:spcBef>
                <a:spcPts val="1000"/>
              </a:spcBef>
              <a:spcAft>
                <a:spcPts val="0"/>
              </a:spcAft>
              <a:buNone/>
            </a:pPr>
            <a:endParaRPr sz="1800">
              <a:solidFill>
                <a:schemeClr val="dk1"/>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The basic idea of the algorithm is to generate several models that achieve various trade-offs between accuracy (measured by AUC) and disparity.This algorithm comes from the paper "A Reduction Approach to Fair Classification" (Agarwal et al. 2018). (</a:t>
            </a:r>
            <a:r>
              <a:rPr lang="zh-CN" sz="1600">
                <a:solidFill>
                  <a:srgbClr val="964F72"/>
                </a:solidFill>
                <a:latin typeface="Source Sans Pro"/>
                <a:ea typeface="Source Sans Pro"/>
                <a:cs typeface="Source Sans Pro"/>
                <a:sym typeface="Source Sans Pro"/>
              </a:rPr>
              <a:t>https://arxiv.org/abs/1803.02453 </a:t>
            </a:r>
            <a:r>
              <a:rPr lang="zh-CN" sz="1600">
                <a:solidFill>
                  <a:schemeClr val="dk1"/>
                </a:solidFill>
                <a:latin typeface="Source Sans Pro"/>
                <a:ea typeface="Source Sans Pro"/>
                <a:cs typeface="Source Sans Pro"/>
                <a:sym typeface="Source Sans Pro"/>
              </a:rPr>
              <a:t>) </a:t>
            </a:r>
            <a:endParaRPr sz="1600">
              <a:solidFill>
                <a:schemeClr val="dk1"/>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The key idea is to reduce fair classification to a sequence of cost-sensitive classification problems, whose solutions yield a randomized classifier with the lowest (empirical) error subject to the desired constraints.</a:t>
            </a:r>
            <a:endParaRPr sz="1600">
              <a:solidFill>
                <a:schemeClr val="dk1"/>
              </a:solidFill>
              <a:latin typeface="Source Sans Pro"/>
              <a:ea typeface="Source Sans Pro"/>
              <a:cs typeface="Source Sans Pro"/>
              <a:sym typeface="Source Sans Pro"/>
            </a:endParaRPr>
          </a:p>
          <a:p>
            <a:pPr marL="457200" lvl="0" indent="-317500" algn="l" rtl="0">
              <a:spcBef>
                <a:spcPts val="0"/>
              </a:spcBef>
              <a:spcAft>
                <a:spcPts val="0"/>
              </a:spcAft>
              <a:buClr>
                <a:schemeClr val="dk1"/>
              </a:buClr>
              <a:buSzPts val="1400"/>
              <a:buFont typeface="Source Sans Pro"/>
              <a:buChar char="●"/>
            </a:pPr>
            <a:r>
              <a:rPr lang="zh-CN" sz="1700">
                <a:solidFill>
                  <a:schemeClr val="dk1"/>
                </a:solidFill>
                <a:latin typeface="Source Sans Pro"/>
                <a:ea typeface="Source Sans Pro"/>
                <a:cs typeface="Source Sans Pro"/>
                <a:sym typeface="Source Sans Pro"/>
              </a:rPr>
              <a:t> </a:t>
            </a:r>
            <a:r>
              <a:rPr lang="zh-CN" sz="1600">
                <a:solidFill>
                  <a:schemeClr val="dk1"/>
                </a:solidFill>
                <a:latin typeface="Source Sans Pro"/>
                <a:ea typeface="Source Sans Pro"/>
                <a:cs typeface="Source Sans Pro"/>
                <a:sym typeface="Source Sans Pro"/>
              </a:rPr>
              <a:t>An illustration of  trade off between accuracy and disparity:</a:t>
            </a:r>
            <a:endParaRPr sz="1600">
              <a:solidFill>
                <a:schemeClr val="dk1"/>
              </a:solidFill>
              <a:latin typeface="Source Sans Pro"/>
              <a:ea typeface="Source Sans Pro"/>
              <a:cs typeface="Source Sans Pro"/>
              <a:sym typeface="Source Sans Pro"/>
            </a:endParaRPr>
          </a:p>
          <a:p>
            <a:pPr marL="457200" lvl="0" indent="0" algn="l" rtl="0">
              <a:spcBef>
                <a:spcPts val="1000"/>
              </a:spcBef>
              <a:spcAft>
                <a:spcPts val="0"/>
              </a:spcAft>
              <a:buNone/>
            </a:pPr>
            <a:r>
              <a:rPr lang="zh-CN" sz="1600" u="sng">
                <a:solidFill>
                  <a:schemeClr val="hlink"/>
                </a:solidFill>
                <a:latin typeface="Source Sans Pro"/>
                <a:ea typeface="Source Sans Pro"/>
                <a:cs typeface="Source Sans Pro"/>
                <a:sym typeface="Source Sans Pro"/>
                <a:hlinkClick r:id="rId3"/>
              </a:rPr>
              <a:t>https://colab.research.google.com/drive/12MQclXsmwyqv2jHsUP6wwVcm_JsDt8iW</a:t>
            </a:r>
            <a:endParaRPr sz="1600">
              <a:solidFill>
                <a:schemeClr val="dk1"/>
              </a:solidFill>
              <a:latin typeface="Source Sans Pro"/>
              <a:ea typeface="Source Sans Pro"/>
              <a:cs typeface="Source Sans Pro"/>
              <a:sym typeface="Source Sans Pro"/>
            </a:endParaRPr>
          </a:p>
          <a:p>
            <a:pPr marL="457200" lvl="0" indent="0" algn="l" rtl="0">
              <a:spcBef>
                <a:spcPts val="1000"/>
              </a:spcBef>
              <a:spcAft>
                <a:spcPts val="0"/>
              </a:spcAft>
              <a:buNone/>
            </a:pPr>
            <a:r>
              <a:rPr lang="zh-CN" sz="1600">
                <a:solidFill>
                  <a:schemeClr val="dk1"/>
                </a:solidFill>
                <a:latin typeface="Source Sans Pro"/>
                <a:ea typeface="Source Sans Pro"/>
                <a:cs typeface="Source Sans Pro"/>
                <a:sym typeface="Source Sans Pro"/>
              </a:rPr>
              <a:t>only deals with </a:t>
            </a:r>
            <a:r>
              <a:rPr lang="zh-CN" sz="1600" b="1">
                <a:solidFill>
                  <a:schemeClr val="dk1"/>
                </a:solidFill>
                <a:latin typeface="Source Sans Pro"/>
                <a:ea typeface="Source Sans Pro"/>
                <a:cs typeface="Source Sans Pro"/>
                <a:sym typeface="Source Sans Pro"/>
              </a:rPr>
              <a:t>binary variables</a:t>
            </a:r>
            <a:endParaRPr sz="1600" b="1">
              <a:solidFill>
                <a:schemeClr val="dk1"/>
              </a:solidFill>
              <a:latin typeface="Source Sans Pro"/>
              <a:ea typeface="Source Sans Pro"/>
              <a:cs typeface="Source Sans Pro"/>
              <a:sym typeface="Source Sans Pro"/>
            </a:endParaRPr>
          </a:p>
          <a:p>
            <a:pPr marL="457200" lvl="0" indent="0" algn="l" rtl="0">
              <a:spcBef>
                <a:spcPts val="1000"/>
              </a:spcBef>
              <a:spcAft>
                <a:spcPts val="0"/>
              </a:spcAft>
              <a:buNone/>
            </a:pPr>
            <a:r>
              <a:rPr lang="zh-CN" sz="1600">
                <a:solidFill>
                  <a:schemeClr val="dk1"/>
                </a:solidFill>
                <a:latin typeface="Source Sans Pro"/>
                <a:ea typeface="Source Sans Pro"/>
                <a:cs typeface="Source Sans Pro"/>
                <a:sym typeface="Source Sans Pro"/>
              </a:rPr>
              <a:t>(the dashboard only works in Jupyter Notebook)</a:t>
            </a:r>
            <a:endParaRPr sz="1200">
              <a:solidFill>
                <a:srgbClr val="24292E"/>
              </a:solidFill>
              <a:highlight>
                <a:srgbClr val="FFFFFF"/>
              </a:highlight>
            </a:endParaRPr>
          </a:p>
          <a:p>
            <a:pPr marL="457200" lvl="0" indent="0" algn="l" rtl="0">
              <a:spcBef>
                <a:spcPts val="1000"/>
              </a:spcBef>
              <a:spcAft>
                <a:spcPts val="0"/>
              </a:spcAft>
              <a:buNone/>
            </a:pPr>
            <a:endParaRPr sz="1200">
              <a:solidFill>
                <a:srgbClr val="24292E"/>
              </a:solidFill>
              <a:highlight>
                <a:srgbClr val="FFFFFF"/>
              </a:highlight>
            </a:endParaRPr>
          </a:p>
          <a:p>
            <a:pPr marL="457200" lvl="0" indent="0" algn="l" rtl="0">
              <a:spcBef>
                <a:spcPts val="1000"/>
              </a:spcBef>
              <a:spcAft>
                <a:spcPts val="0"/>
              </a:spcAft>
              <a:buNone/>
            </a:pPr>
            <a:endParaRPr sz="1200">
              <a:solidFill>
                <a:srgbClr val="24292E"/>
              </a:solidFill>
              <a:highlight>
                <a:srgbClr val="FFFFFF"/>
              </a:highlight>
            </a:endParaRP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6"/>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24</a:t>
            </a:fld>
            <a:endParaRPr/>
          </a:p>
        </p:txBody>
      </p:sp>
      <p:sp>
        <p:nvSpPr>
          <p:cNvPr id="343" name="Google Shape;343;p26"/>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Packages- FairML</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344" name="Google Shape;344;p26"/>
          <p:cNvSpPr txBox="1"/>
          <p:nvPr/>
        </p:nvSpPr>
        <p:spPr>
          <a:xfrm>
            <a:off x="457200" y="776200"/>
            <a:ext cx="8502900" cy="4301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Source Sans Pro"/>
              <a:buChar char="●"/>
            </a:pPr>
            <a:r>
              <a:rPr lang="zh-CN" sz="2400" b="1" i="0" u="none" strike="noStrike" cap="none">
                <a:solidFill>
                  <a:srgbClr val="000000"/>
                </a:solidFill>
                <a:latin typeface="Source Sans Pro"/>
                <a:ea typeface="Source Sans Pro"/>
                <a:cs typeface="Source Sans Pro"/>
                <a:sym typeface="Source Sans Pro"/>
              </a:rPr>
              <a:t>Packages in Python</a:t>
            </a:r>
            <a:r>
              <a:rPr lang="zh-CN" sz="1800" b="1" i="0" u="none" strike="noStrike" cap="none">
                <a:solidFill>
                  <a:srgbClr val="000000"/>
                </a:solidFill>
                <a:latin typeface="Source Sans Pro"/>
                <a:ea typeface="Source Sans Pro"/>
                <a:cs typeface="Source Sans Pro"/>
                <a:sym typeface="Source Sans Pro"/>
              </a:rPr>
              <a:t> </a:t>
            </a:r>
            <a:endParaRPr sz="1800" b="1" i="0" u="none" strike="noStrike" cap="none">
              <a:solidFill>
                <a:srgbClr val="000000"/>
              </a:solidFill>
              <a:latin typeface="Source Sans Pro"/>
              <a:ea typeface="Source Sans Pro"/>
              <a:cs typeface="Source Sans Pro"/>
              <a:sym typeface="Source Sans Pro"/>
            </a:endParaRPr>
          </a:p>
          <a:p>
            <a:pPr marL="457200" marR="0" lvl="0" indent="-342900" algn="l" rtl="0">
              <a:lnSpc>
                <a:spcPct val="100000"/>
              </a:lnSpc>
              <a:spcBef>
                <a:spcPts val="0"/>
              </a:spcBef>
              <a:spcAft>
                <a:spcPts val="0"/>
              </a:spcAft>
              <a:buClr>
                <a:schemeClr val="dk1"/>
              </a:buClr>
              <a:buSzPts val="1800"/>
              <a:buFont typeface="Source Sans Pro"/>
              <a:buChar char="●"/>
            </a:pPr>
            <a:r>
              <a:rPr lang="zh-CN" sz="1800" b="1" i="0" u="none" strike="noStrike" cap="none">
                <a:solidFill>
                  <a:schemeClr val="dk1"/>
                </a:solidFill>
                <a:latin typeface="Source Sans Pro"/>
                <a:ea typeface="Source Sans Pro"/>
                <a:cs typeface="Source Sans Pro"/>
                <a:sym typeface="Source Sans Pro"/>
              </a:rPr>
              <a:t>FairML:</a:t>
            </a:r>
            <a:r>
              <a:rPr lang="zh-CN" sz="1800" b="0" i="0" u="none" strike="noStrike" cap="none">
                <a:solidFill>
                  <a:schemeClr val="dk1"/>
                </a:solidFill>
                <a:latin typeface="Source Sans Pro"/>
                <a:ea typeface="Source Sans Pro"/>
                <a:cs typeface="Source Sans Pro"/>
                <a:sym typeface="Source Sans Pro"/>
              </a:rPr>
              <a:t>  </a:t>
            </a:r>
            <a:r>
              <a:rPr lang="zh-CN" sz="1700" b="0" i="0" u="none" strike="noStrike" cap="none">
                <a:solidFill>
                  <a:schemeClr val="dk1"/>
                </a:solidFill>
                <a:latin typeface="Source Sans Pro"/>
                <a:ea typeface="Source Sans Pro"/>
                <a:cs typeface="Source Sans Pro"/>
                <a:sym typeface="Source Sans Pro"/>
              </a:rPr>
              <a:t>a </a:t>
            </a:r>
            <a:r>
              <a:rPr lang="zh-CN" sz="1700">
                <a:solidFill>
                  <a:schemeClr val="dk1"/>
                </a:solidFill>
                <a:latin typeface="Source Sans Pro"/>
                <a:ea typeface="Source Sans Pro"/>
                <a:cs typeface="Source Sans Pro"/>
                <a:sym typeface="Source Sans Pro"/>
              </a:rPr>
              <a:t>package </a:t>
            </a:r>
            <a:r>
              <a:rPr lang="zh-CN" sz="1700" b="0" i="0" u="none" strike="noStrike" cap="none">
                <a:solidFill>
                  <a:schemeClr val="dk1"/>
                </a:solidFill>
                <a:latin typeface="Source Sans Pro"/>
                <a:ea typeface="Source Sans Pro"/>
                <a:cs typeface="Source Sans Pro"/>
                <a:sym typeface="Source Sans Pro"/>
              </a:rPr>
              <a:t>to find wthether </a:t>
            </a:r>
            <a:r>
              <a:rPr lang="zh-CN" sz="1700">
                <a:solidFill>
                  <a:schemeClr val="dk1"/>
                </a:solidFill>
                <a:latin typeface="Source Sans Pro"/>
                <a:ea typeface="Source Sans Pro"/>
                <a:cs typeface="Source Sans Pro"/>
                <a:sym typeface="Source Sans Pro"/>
              </a:rPr>
              <a:t>bias exists</a:t>
            </a:r>
            <a:r>
              <a:rPr lang="zh-CN" sz="1800">
                <a:solidFill>
                  <a:schemeClr val="dk1"/>
                </a:solidFill>
                <a:latin typeface="Source Sans Pro"/>
                <a:ea typeface="Source Sans Pro"/>
                <a:cs typeface="Source Sans Pro"/>
                <a:sym typeface="Source Sans Pro"/>
              </a:rPr>
              <a:t> </a:t>
            </a:r>
            <a:endParaRPr sz="1800">
              <a:solidFill>
                <a:schemeClr val="dk1"/>
              </a:solidFill>
              <a:latin typeface="Source Sans Pro"/>
              <a:ea typeface="Source Sans Pro"/>
              <a:cs typeface="Source Sans Pro"/>
              <a:sym typeface="Source Sans Pro"/>
            </a:endParaRPr>
          </a:p>
          <a:p>
            <a:pPr marL="457200" marR="0" lvl="0" indent="0" algn="l" rtl="0">
              <a:lnSpc>
                <a:spcPct val="100000"/>
              </a:lnSpc>
              <a:spcBef>
                <a:spcPts val="1000"/>
              </a:spcBef>
              <a:spcAft>
                <a:spcPts val="0"/>
              </a:spcAft>
              <a:buNone/>
            </a:pPr>
            <a:endParaRPr sz="1800">
              <a:solidFill>
                <a:schemeClr val="dk1"/>
              </a:solidFill>
              <a:latin typeface="Source Sans Pro"/>
              <a:ea typeface="Source Sans Pro"/>
              <a:cs typeface="Source Sans Pro"/>
              <a:sym typeface="Source Sans Pro"/>
            </a:endParaRPr>
          </a:p>
          <a:p>
            <a:pPr marL="457200" marR="0" lvl="0" indent="-330200" algn="l" rtl="0">
              <a:lnSpc>
                <a:spcPct val="100000"/>
              </a:lnSpc>
              <a:spcBef>
                <a:spcPts val="1000"/>
              </a:spcBef>
              <a:spcAft>
                <a:spcPts val="0"/>
              </a:spcAft>
              <a:buClr>
                <a:schemeClr val="dk1"/>
              </a:buClr>
              <a:buSzPts val="1600"/>
              <a:buFont typeface="Source Sans Pro"/>
              <a:buChar char="●"/>
            </a:pPr>
            <a:r>
              <a:rPr lang="zh-CN" sz="1600" b="0" i="0" u="none" strike="noStrike" cap="none">
                <a:solidFill>
                  <a:schemeClr val="dk1"/>
                </a:solidFill>
                <a:latin typeface="Source Sans Pro"/>
                <a:ea typeface="Source Sans Pro"/>
                <a:cs typeface="Source Sans Pro"/>
                <a:sym typeface="Source Sans Pro"/>
              </a:rPr>
              <a:t>leverages model compression and four input ranking algorithms to quantify a model’s relative predictive dependence on its inputs. The relative significance of the inputs to a predictive model can then be used to assess the fairness (or discriminatory extent) of such a model.</a:t>
            </a:r>
            <a:endParaRPr sz="1600" b="0" i="0" u="none" strike="noStrike" cap="none">
              <a:solidFill>
                <a:schemeClr val="dk1"/>
              </a:solidFill>
              <a:latin typeface="Source Sans Pro"/>
              <a:ea typeface="Source Sans Pro"/>
              <a:cs typeface="Source Sans Pro"/>
              <a:sym typeface="Source Sans Pro"/>
            </a:endParaRPr>
          </a:p>
          <a:p>
            <a:pPr marL="457200" lvl="0" indent="0" algn="l" rtl="0">
              <a:lnSpc>
                <a:spcPct val="115000"/>
              </a:lnSpc>
              <a:spcBef>
                <a:spcPts val="0"/>
              </a:spcBef>
              <a:spcAft>
                <a:spcPts val="0"/>
              </a:spcAft>
              <a:buNone/>
            </a:pPr>
            <a:endParaRPr sz="1500">
              <a:solidFill>
                <a:schemeClr val="dk1"/>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The basic idea behind FairML (and many other attempts to audit or interpret model behavior) is to measure a model’s dependence on its inputs by changing them. If a small change to an input feature dramatically changes the output, the model is sensitive to the feature.</a:t>
            </a:r>
            <a:endParaRPr sz="1600">
              <a:solidFill>
                <a:schemeClr val="dk1"/>
              </a:solidFill>
              <a:latin typeface="Source Sans Pro"/>
              <a:ea typeface="Source Sans Pro"/>
              <a:cs typeface="Source Sans Pro"/>
              <a:sym typeface="Source Sans Pro"/>
            </a:endParaRPr>
          </a:p>
          <a:p>
            <a:pPr marL="914400" marR="0" lvl="0" indent="0" algn="l" rtl="0">
              <a:lnSpc>
                <a:spcPct val="100000"/>
              </a:lnSpc>
              <a:spcBef>
                <a:spcPts val="1000"/>
              </a:spcBef>
              <a:spcAft>
                <a:spcPts val="0"/>
              </a:spcAft>
              <a:buNone/>
            </a:pPr>
            <a:endParaRPr sz="1800">
              <a:solidFill>
                <a:schemeClr val="dk1"/>
              </a:solidFill>
              <a:latin typeface="Source Sans Pro"/>
              <a:ea typeface="Source Sans Pro"/>
              <a:cs typeface="Source Sans Pro"/>
              <a:sym typeface="Source Sans Pro"/>
            </a:endParaRP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843d8329e3_0_5"/>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25</a:t>
            </a:fld>
            <a:endParaRPr/>
          </a:p>
        </p:txBody>
      </p:sp>
      <p:sp>
        <p:nvSpPr>
          <p:cNvPr id="350" name="Google Shape;350;g843d8329e3_0_5"/>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Packages- FairML</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351" name="Google Shape;351;g843d8329e3_0_5"/>
          <p:cNvSpPr txBox="1"/>
          <p:nvPr/>
        </p:nvSpPr>
        <p:spPr>
          <a:xfrm>
            <a:off x="457200" y="776200"/>
            <a:ext cx="8502900" cy="4301400"/>
          </a:xfrm>
          <a:prstGeom prst="rect">
            <a:avLst/>
          </a:prstGeom>
          <a:noFill/>
          <a:ln>
            <a:noFill/>
          </a:ln>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a:solidFill>
                <a:schemeClr val="dk1"/>
              </a:solidFill>
            </a:endParaRPr>
          </a:p>
          <a:p>
            <a:pPr marL="914400" marR="0" lvl="0" indent="0" algn="l" rtl="0">
              <a:lnSpc>
                <a:spcPct val="100000"/>
              </a:lnSpc>
              <a:spcBef>
                <a:spcPts val="1000"/>
              </a:spcBef>
              <a:spcAft>
                <a:spcPts val="0"/>
              </a:spcAft>
              <a:buNone/>
            </a:pPr>
            <a:endParaRPr sz="1800">
              <a:solidFill>
                <a:schemeClr val="dk1"/>
              </a:solidFill>
              <a:latin typeface="Source Sans Pro"/>
              <a:ea typeface="Source Sans Pro"/>
              <a:cs typeface="Source Sans Pro"/>
              <a:sym typeface="Source Sans Pro"/>
            </a:endParaRPr>
          </a:p>
        </p:txBody>
      </p:sp>
      <p:pic>
        <p:nvPicPr>
          <p:cNvPr id="352" name="Google Shape;352;g843d8329e3_0_5"/>
          <p:cNvPicPr preferRelativeResize="0"/>
          <p:nvPr/>
        </p:nvPicPr>
        <p:blipFill>
          <a:blip r:embed="rId3">
            <a:alphaModFix/>
          </a:blip>
          <a:stretch>
            <a:fillRect/>
          </a:stretch>
        </p:blipFill>
        <p:spPr>
          <a:xfrm>
            <a:off x="0" y="969425"/>
            <a:ext cx="5482001" cy="3585250"/>
          </a:xfrm>
          <a:prstGeom prst="rect">
            <a:avLst/>
          </a:prstGeom>
          <a:noFill/>
          <a:ln>
            <a:noFill/>
          </a:ln>
        </p:spPr>
      </p:pic>
      <p:sp>
        <p:nvSpPr>
          <p:cNvPr id="353" name="Google Shape;353;g843d8329e3_0_5"/>
          <p:cNvSpPr txBox="1"/>
          <p:nvPr/>
        </p:nvSpPr>
        <p:spPr>
          <a:xfrm>
            <a:off x="5293800" y="1207375"/>
            <a:ext cx="3850200" cy="353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600">
              <a:solidFill>
                <a:schemeClr val="dk1"/>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the model indeed depends on age, gender and ethics but in a relatively</a:t>
            </a:r>
            <a:endParaRPr sz="160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zh-CN" sz="1600">
                <a:solidFill>
                  <a:schemeClr val="dk1"/>
                </a:solidFill>
                <a:latin typeface="Source Sans Pro"/>
                <a:ea typeface="Source Sans Pro"/>
                <a:cs typeface="Source Sans Pro"/>
                <a:sym typeface="Source Sans Pro"/>
              </a:rPr>
              <a:t>           small proportion. </a:t>
            </a:r>
            <a:endParaRPr sz="160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chemeClr val="dk1"/>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The biggest positive one is age 20-29 with 30 and the most negative one is Male. </a:t>
            </a:r>
            <a:endParaRPr sz="1600">
              <a:solidFill>
                <a:schemeClr val="dk1"/>
              </a:solidFill>
              <a:latin typeface="Source Sans Pro"/>
              <a:ea typeface="Source Sans Pro"/>
              <a:cs typeface="Source Sans Pro"/>
              <a:sym typeface="Source Sans Pro"/>
            </a:endParaRPr>
          </a:p>
          <a:p>
            <a:pPr marL="457200" lvl="0" indent="0" algn="l" rtl="0">
              <a:lnSpc>
                <a:spcPct val="115000"/>
              </a:lnSpc>
              <a:spcBef>
                <a:spcPts val="0"/>
              </a:spcBef>
              <a:spcAft>
                <a:spcPts val="0"/>
              </a:spcAft>
              <a:buNone/>
            </a:pPr>
            <a:endParaRPr sz="1600">
              <a:solidFill>
                <a:schemeClr val="dk1"/>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chemeClr val="dk1"/>
              </a:buClr>
              <a:buSzPts val="1600"/>
              <a:buFont typeface="Source Sans Pro"/>
              <a:buChar char="●"/>
            </a:pPr>
            <a:r>
              <a:rPr lang="zh-CN" sz="1600" b="1">
                <a:solidFill>
                  <a:schemeClr val="dk1"/>
                </a:solidFill>
                <a:latin typeface="Source Sans Pro"/>
                <a:ea typeface="Source Sans Pro"/>
                <a:cs typeface="Source Sans Pro"/>
                <a:sym typeface="Source Sans Pro"/>
              </a:rPr>
              <a:t>the chances of bias existing are not very high in the model.</a:t>
            </a:r>
            <a:endParaRPr sz="1600" b="1">
              <a:solidFill>
                <a:schemeClr val="dk1"/>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chemeClr val="dk1"/>
              </a:buClr>
              <a:buSzPts val="1600"/>
              <a:buFont typeface="Source Sans Pro"/>
              <a:buChar char="●"/>
            </a:pPr>
            <a:r>
              <a:rPr lang="zh-CN" sz="1600" b="1">
                <a:solidFill>
                  <a:schemeClr val="dk1"/>
                </a:solidFill>
                <a:latin typeface="Source Sans Pro"/>
                <a:ea typeface="Source Sans Pro"/>
                <a:cs typeface="Source Sans Pro"/>
                <a:sym typeface="Source Sans Pro"/>
              </a:rPr>
              <a:t>pay attention to gender</a:t>
            </a:r>
            <a:endParaRPr sz="1600" b="1">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354" name="Google Shape;354;g843d8329e3_0_5"/>
          <p:cNvSpPr txBox="1"/>
          <p:nvPr/>
        </p:nvSpPr>
        <p:spPr>
          <a:xfrm>
            <a:off x="936125" y="1584200"/>
            <a:ext cx="2695200" cy="1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355" name="Google Shape;355;g843d8329e3_0_5"/>
          <p:cNvSpPr/>
          <p:nvPr/>
        </p:nvSpPr>
        <p:spPr>
          <a:xfrm flipH="1">
            <a:off x="1126425" y="2146675"/>
            <a:ext cx="3358200" cy="74400"/>
          </a:xfrm>
          <a:prstGeom prst="rect">
            <a:avLst/>
          </a:prstGeom>
          <a:no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g843d8329e3_0_5"/>
          <p:cNvSpPr/>
          <p:nvPr/>
        </p:nvSpPr>
        <p:spPr>
          <a:xfrm flipH="1">
            <a:off x="1268200" y="3638100"/>
            <a:ext cx="3358200" cy="74400"/>
          </a:xfrm>
          <a:prstGeom prst="rect">
            <a:avLst/>
          </a:prstGeom>
          <a:no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g843d8329e3_4_7"/>
          <p:cNvPicPr preferRelativeResize="0"/>
          <p:nvPr/>
        </p:nvPicPr>
        <p:blipFill rotWithShape="1">
          <a:blip r:embed="rId3">
            <a:alphaModFix/>
          </a:blip>
          <a:srcRect t="79" b="79"/>
          <a:stretch/>
        </p:blipFill>
        <p:spPr>
          <a:xfrm>
            <a:off x="1866675" y="1087150"/>
            <a:ext cx="5276849" cy="3600449"/>
          </a:xfrm>
          <a:prstGeom prst="rect">
            <a:avLst/>
          </a:prstGeom>
          <a:noFill/>
          <a:ln>
            <a:noFill/>
          </a:ln>
        </p:spPr>
      </p:pic>
      <p:sp>
        <p:nvSpPr>
          <p:cNvPr id="362" name="Google Shape;362;g843d8329e3_4_7"/>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26</a:t>
            </a:fld>
            <a:endParaRPr/>
          </a:p>
        </p:txBody>
      </p:sp>
      <p:sp>
        <p:nvSpPr>
          <p:cNvPr id="363" name="Google Shape;363;g843d8329e3_4_7"/>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Packages-AI Fairness 360</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364" name="Google Shape;364;g843d8329e3_4_7"/>
          <p:cNvSpPr txBox="1"/>
          <p:nvPr/>
        </p:nvSpPr>
        <p:spPr>
          <a:xfrm>
            <a:off x="578250" y="776200"/>
            <a:ext cx="7853700" cy="3911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Source Sans Pro"/>
              <a:buChar char="●"/>
            </a:pPr>
            <a:r>
              <a:rPr lang="zh-CN" sz="1800" b="1">
                <a:latin typeface="Source Sans Pro"/>
                <a:ea typeface="Source Sans Pro"/>
                <a:cs typeface="Source Sans Pro"/>
                <a:sym typeface="Source Sans Pro"/>
              </a:rPr>
              <a:t>AI Fairness 360 Detect Bias Pipeline</a:t>
            </a:r>
            <a:endParaRPr sz="1800" b="1" i="0" u="none" strike="noStrike" cap="none">
              <a:solidFill>
                <a:srgbClr val="000000"/>
              </a:solidFill>
              <a:latin typeface="Source Sans Pro"/>
              <a:ea typeface="Source Sans Pro"/>
              <a:cs typeface="Source Sans Pro"/>
              <a:sym typeface="Source Sans Pro"/>
            </a:endParaRPr>
          </a:p>
          <a:p>
            <a:pPr marL="914400" marR="0" lvl="0" indent="0" algn="l" rtl="0">
              <a:lnSpc>
                <a:spcPct val="100000"/>
              </a:lnSpc>
              <a:spcBef>
                <a:spcPts val="1000"/>
              </a:spcBef>
              <a:spcAft>
                <a:spcPts val="0"/>
              </a:spcAft>
              <a:buNone/>
            </a:pPr>
            <a:endParaRPr>
              <a:solidFill>
                <a:srgbClr val="0E101A"/>
              </a:solidFill>
              <a:highlight>
                <a:srgbClr val="FFFFFF"/>
              </a:highlight>
              <a:latin typeface="Source Sans Pro"/>
              <a:ea typeface="Source Sans Pro"/>
              <a:cs typeface="Source Sans Pro"/>
              <a:sym typeface="Source Sans Pro"/>
            </a:endParaRPr>
          </a:p>
        </p:txBody>
      </p:sp>
      <p:pic>
        <p:nvPicPr>
          <p:cNvPr id="365" name="Google Shape;365;g843d8329e3_4_7"/>
          <p:cNvPicPr preferRelativeResize="0"/>
          <p:nvPr/>
        </p:nvPicPr>
        <p:blipFill>
          <a:blip r:embed="rId4">
            <a:alphaModFix/>
          </a:blip>
          <a:stretch>
            <a:fillRect/>
          </a:stretch>
        </p:blipFill>
        <p:spPr>
          <a:xfrm>
            <a:off x="2047025" y="1385100"/>
            <a:ext cx="4822925" cy="3248099"/>
          </a:xfrm>
          <a:prstGeom prst="rect">
            <a:avLst/>
          </a:prstGeom>
          <a:noFill/>
          <a:ln>
            <a:noFill/>
          </a:ln>
        </p:spPr>
      </p:pic>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8"/>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27</a:t>
            </a:fld>
            <a:endParaRPr/>
          </a:p>
        </p:txBody>
      </p:sp>
      <p:sp>
        <p:nvSpPr>
          <p:cNvPr id="371" name="Google Shape;371;p28"/>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Packages-AI Fairness 360</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372" name="Google Shape;372;p28"/>
          <p:cNvSpPr txBox="1"/>
          <p:nvPr/>
        </p:nvSpPr>
        <p:spPr>
          <a:xfrm>
            <a:off x="457200" y="776200"/>
            <a:ext cx="7853700" cy="39114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000000"/>
              </a:buClr>
              <a:buSzPts val="1200"/>
              <a:buFont typeface="Source Sans Pro"/>
              <a:buChar char="●"/>
            </a:pPr>
            <a:r>
              <a:rPr lang="zh-CN" sz="1800" b="1">
                <a:latin typeface="Source Sans Pro"/>
                <a:ea typeface="Source Sans Pro"/>
                <a:cs typeface="Source Sans Pro"/>
                <a:sym typeface="Source Sans Pro"/>
              </a:rPr>
              <a:t>Metrics And Mitigate Bias Algorithms</a:t>
            </a:r>
            <a:endParaRPr sz="1200" b="1" i="0" u="none" strike="noStrike" cap="none">
              <a:solidFill>
                <a:srgbClr val="000000"/>
              </a:solidFill>
              <a:latin typeface="Source Sans Pro"/>
              <a:ea typeface="Source Sans Pro"/>
              <a:cs typeface="Source Sans Pro"/>
              <a:sym typeface="Source Sans Pro"/>
            </a:endParaRPr>
          </a:p>
          <a:p>
            <a:pPr marL="914400" marR="0" lvl="1" indent="-342900" algn="l" rtl="0">
              <a:lnSpc>
                <a:spcPct val="100000"/>
              </a:lnSpc>
              <a:spcBef>
                <a:spcPts val="1000"/>
              </a:spcBef>
              <a:spcAft>
                <a:spcPts val="0"/>
              </a:spcAft>
              <a:buClr>
                <a:srgbClr val="000000"/>
              </a:buClr>
              <a:buSzPts val="1800"/>
              <a:buFont typeface="Source Sans Pro"/>
              <a:buChar char="○"/>
            </a:pPr>
            <a:r>
              <a:rPr lang="zh-CN" sz="1600" b="1">
                <a:solidFill>
                  <a:schemeClr val="dk1"/>
                </a:solidFill>
                <a:latin typeface="Source Sans Pro"/>
                <a:ea typeface="Source Sans Pro"/>
                <a:cs typeface="Source Sans Pro"/>
                <a:sym typeface="Source Sans Pro"/>
              </a:rPr>
              <a:t>Metrics in </a:t>
            </a:r>
            <a:r>
              <a:rPr lang="zh-CN" sz="1600" b="1" i="0" u="none" strike="noStrike" cap="none">
                <a:solidFill>
                  <a:schemeClr val="dk1"/>
                </a:solidFill>
                <a:latin typeface="Source Sans Pro"/>
                <a:ea typeface="Source Sans Pro"/>
                <a:cs typeface="Source Sans Pro"/>
                <a:sym typeface="Source Sans Pro"/>
              </a:rPr>
              <a:t>AI Fairness 360:</a:t>
            </a:r>
            <a:r>
              <a:rPr lang="zh-CN" sz="1600" b="0" i="0" u="none" strike="noStrike" cap="none">
                <a:solidFill>
                  <a:schemeClr val="dk1"/>
                </a:solidFill>
                <a:latin typeface="Source Sans Pro"/>
                <a:ea typeface="Source Sans Pro"/>
                <a:cs typeface="Source Sans Pro"/>
                <a:sym typeface="Source Sans Pro"/>
              </a:rPr>
              <a:t> </a:t>
            </a:r>
            <a:r>
              <a:rPr lang="zh-CN">
                <a:solidFill>
                  <a:srgbClr val="0E101A"/>
                </a:solidFill>
                <a:highlight>
                  <a:srgbClr val="FFFFFF"/>
                </a:highlight>
                <a:latin typeface="Source Sans Pro"/>
                <a:ea typeface="Source Sans Pro"/>
                <a:cs typeface="Source Sans Pro"/>
                <a:sym typeface="Source Sans Pro"/>
              </a:rPr>
              <a:t>AI Fairness 360 Open Source Toolkit contains over 70 fairness metrics, the mainstream four metrics are </a:t>
            </a:r>
            <a:r>
              <a:rPr lang="zh-CN">
                <a:solidFill>
                  <a:schemeClr val="dk1"/>
                </a:solidFill>
                <a:highlight>
                  <a:srgbClr val="FFFFFF"/>
                </a:highlight>
                <a:latin typeface="Source Sans Pro"/>
                <a:ea typeface="Source Sans Pro"/>
                <a:cs typeface="Source Sans Pro"/>
                <a:sym typeface="Source Sans Pro"/>
              </a:rPr>
              <a:t>disparate impact</a:t>
            </a:r>
            <a:r>
              <a:rPr lang="zh-CN">
                <a:solidFill>
                  <a:schemeClr val="dk1"/>
                </a:solidFill>
                <a:latin typeface="Source Sans Pro"/>
                <a:ea typeface="Source Sans Pro"/>
                <a:cs typeface="Source Sans Pro"/>
                <a:sym typeface="Source Sans Pro"/>
              </a:rPr>
              <a:t>, </a:t>
            </a:r>
            <a:r>
              <a:rPr lang="zh-CN">
                <a:solidFill>
                  <a:schemeClr val="dk1"/>
                </a:solidFill>
                <a:highlight>
                  <a:srgbClr val="FFFFFF"/>
                </a:highlight>
                <a:latin typeface="Source Sans Pro"/>
                <a:ea typeface="Source Sans Pro"/>
                <a:cs typeface="Source Sans Pro"/>
                <a:sym typeface="Source Sans Pro"/>
              </a:rPr>
              <a:t>average odds difference</a:t>
            </a:r>
            <a:r>
              <a:rPr lang="zh-CN">
                <a:solidFill>
                  <a:schemeClr val="dk1"/>
                </a:solidFill>
                <a:latin typeface="Source Sans Pro"/>
                <a:ea typeface="Source Sans Pro"/>
                <a:cs typeface="Source Sans Pro"/>
                <a:sym typeface="Source Sans Pro"/>
              </a:rPr>
              <a:t>, statistical parity difference and equal opportunity difference. </a:t>
            </a:r>
            <a:endParaRPr>
              <a:solidFill>
                <a:schemeClr val="dk1"/>
              </a:solidFill>
              <a:latin typeface="Source Sans Pro"/>
              <a:ea typeface="Source Sans Pro"/>
              <a:cs typeface="Source Sans Pro"/>
              <a:sym typeface="Source Sans Pro"/>
            </a:endParaRPr>
          </a:p>
          <a:p>
            <a:pPr marL="914400" marR="0" lvl="1" indent="-342900" algn="l" rtl="0">
              <a:lnSpc>
                <a:spcPct val="100000"/>
              </a:lnSpc>
              <a:spcBef>
                <a:spcPts val="1000"/>
              </a:spcBef>
              <a:spcAft>
                <a:spcPts val="0"/>
              </a:spcAft>
              <a:buClr>
                <a:srgbClr val="000000"/>
              </a:buClr>
              <a:buSzPts val="1800"/>
              <a:buFont typeface="Source Sans Pro"/>
              <a:buChar char="○"/>
            </a:pPr>
            <a:r>
              <a:rPr lang="zh-CN" sz="1600" b="1">
                <a:solidFill>
                  <a:schemeClr val="dk1"/>
                </a:solidFill>
                <a:latin typeface="Source Sans Pro"/>
                <a:ea typeface="Source Sans Pro"/>
                <a:cs typeface="Source Sans Pro"/>
                <a:sym typeface="Source Sans Pro"/>
              </a:rPr>
              <a:t>Bias Mitigation Algorithms in AI Fairness 360</a:t>
            </a:r>
            <a:r>
              <a:rPr lang="zh-CN" sz="1200">
                <a:solidFill>
                  <a:schemeClr val="dk1"/>
                </a:solidFill>
                <a:latin typeface="Times New Roman"/>
                <a:ea typeface="Times New Roman"/>
                <a:cs typeface="Times New Roman"/>
                <a:sym typeface="Times New Roman"/>
              </a:rPr>
              <a:t>:</a:t>
            </a:r>
            <a:r>
              <a:rPr lang="zh-CN">
                <a:solidFill>
                  <a:schemeClr val="dk1"/>
                </a:solidFill>
                <a:latin typeface="Source Sans Pro"/>
                <a:ea typeface="Source Sans Pro"/>
                <a:cs typeface="Source Sans Pro"/>
                <a:sym typeface="Source Sans Pro"/>
              </a:rPr>
              <a:t> AIF 360 currently contains 10 bias mitigation algorithms that span three categories, including pre-processing, in-processing, and post-processing algorithms. </a:t>
            </a:r>
            <a:endParaRPr>
              <a:solidFill>
                <a:srgbClr val="0E101A"/>
              </a:solidFill>
              <a:highlight>
                <a:srgbClr val="FFFFFF"/>
              </a:highlight>
              <a:latin typeface="Source Sans Pro"/>
              <a:ea typeface="Source Sans Pro"/>
              <a:cs typeface="Source Sans Pro"/>
              <a:sym typeface="Source Sans Pro"/>
            </a:endParaRPr>
          </a:p>
        </p:txBody>
      </p:sp>
      <p:pic>
        <p:nvPicPr>
          <p:cNvPr id="373" name="Google Shape;373;p28"/>
          <p:cNvPicPr preferRelativeResize="0"/>
          <p:nvPr/>
        </p:nvPicPr>
        <p:blipFill rotWithShape="1">
          <a:blip r:embed="rId3">
            <a:alphaModFix/>
          </a:blip>
          <a:srcRect l="1131" t="1922" r="1355"/>
          <a:stretch/>
        </p:blipFill>
        <p:spPr>
          <a:xfrm>
            <a:off x="2444075" y="3011225"/>
            <a:ext cx="4377450" cy="2066225"/>
          </a:xfrm>
          <a:prstGeom prst="rect">
            <a:avLst/>
          </a:prstGeom>
          <a:noFill/>
          <a:ln>
            <a:noFill/>
          </a:ln>
        </p:spPr>
      </p:pic>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843d8329e3_2_4"/>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28</a:t>
            </a:fld>
            <a:endParaRPr/>
          </a:p>
        </p:txBody>
      </p:sp>
      <p:sp>
        <p:nvSpPr>
          <p:cNvPr id="379" name="Google Shape;379;g843d8329e3_2_4"/>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Packages-AI Fairness 360</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380" name="Google Shape;380;g843d8329e3_2_4"/>
          <p:cNvSpPr txBox="1"/>
          <p:nvPr/>
        </p:nvSpPr>
        <p:spPr>
          <a:xfrm>
            <a:off x="457200" y="776200"/>
            <a:ext cx="7853700" cy="3911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Source Sans Pro"/>
              <a:buChar char="●"/>
            </a:pPr>
            <a:r>
              <a:rPr lang="zh-CN" sz="1800" b="1">
                <a:solidFill>
                  <a:schemeClr val="dk1"/>
                </a:solidFill>
                <a:latin typeface="Source Sans Pro"/>
                <a:ea typeface="Source Sans Pro"/>
                <a:cs typeface="Source Sans Pro"/>
                <a:sym typeface="Source Sans Pro"/>
              </a:rPr>
              <a:t>Metrics</a:t>
            </a:r>
            <a:endParaRPr sz="600">
              <a:solidFill>
                <a:srgbClr val="0E101A"/>
              </a:solidFill>
              <a:highlight>
                <a:srgbClr val="FFFFFF"/>
              </a:highlight>
            </a:endParaRPr>
          </a:p>
          <a:p>
            <a:pPr marL="914400" marR="0" lvl="1" indent="-330200" algn="l" rtl="0">
              <a:lnSpc>
                <a:spcPct val="100000"/>
              </a:lnSpc>
              <a:spcBef>
                <a:spcPts val="1000"/>
              </a:spcBef>
              <a:spcAft>
                <a:spcPts val="0"/>
              </a:spcAft>
              <a:buClr>
                <a:srgbClr val="0E101A"/>
              </a:buClr>
              <a:buSzPts val="1600"/>
              <a:buFont typeface="Source Sans Pro"/>
              <a:buChar char="○"/>
            </a:pPr>
            <a:r>
              <a:rPr lang="zh-CN" sz="1600">
                <a:solidFill>
                  <a:srgbClr val="0E101A"/>
                </a:solidFill>
                <a:highlight>
                  <a:srgbClr val="FFFFFF"/>
                </a:highlight>
                <a:latin typeface="Source Sans Pro"/>
                <a:ea typeface="Source Sans Pro"/>
                <a:cs typeface="Source Sans Pro"/>
                <a:sym typeface="Source Sans Pro"/>
              </a:rPr>
              <a:t>Disparate Impact and Statistical Parity Difference</a:t>
            </a:r>
            <a:endParaRPr sz="1800"/>
          </a:p>
        </p:txBody>
      </p:sp>
      <p:pic>
        <p:nvPicPr>
          <p:cNvPr id="381" name="Google Shape;381;g843d8329e3_2_4"/>
          <p:cNvPicPr preferRelativeResize="0"/>
          <p:nvPr/>
        </p:nvPicPr>
        <p:blipFill>
          <a:blip r:embed="rId3">
            <a:alphaModFix/>
          </a:blip>
          <a:stretch>
            <a:fillRect/>
          </a:stretch>
        </p:blipFill>
        <p:spPr>
          <a:xfrm>
            <a:off x="1386100" y="1855025"/>
            <a:ext cx="5752451" cy="2678025"/>
          </a:xfrm>
          <a:prstGeom prst="rect">
            <a:avLst/>
          </a:prstGeom>
          <a:noFill/>
          <a:ln>
            <a:noFill/>
          </a:ln>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843d8329e3_6_2"/>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29</a:t>
            </a:fld>
            <a:endParaRPr/>
          </a:p>
        </p:txBody>
      </p:sp>
      <p:sp>
        <p:nvSpPr>
          <p:cNvPr id="387" name="Google Shape;387;g843d8329e3_6_2"/>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Packages-AI Fairness 360</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388" name="Google Shape;388;g843d8329e3_6_2"/>
          <p:cNvSpPr txBox="1"/>
          <p:nvPr/>
        </p:nvSpPr>
        <p:spPr>
          <a:xfrm>
            <a:off x="457200" y="785613"/>
            <a:ext cx="7853700" cy="3911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Source Sans Pro"/>
              <a:buChar char="●"/>
            </a:pPr>
            <a:r>
              <a:rPr lang="zh-CN" sz="1800" b="1">
                <a:solidFill>
                  <a:schemeClr val="dk1"/>
                </a:solidFill>
                <a:latin typeface="Source Sans Pro"/>
                <a:ea typeface="Source Sans Pro"/>
                <a:cs typeface="Source Sans Pro"/>
                <a:sym typeface="Source Sans Pro"/>
              </a:rPr>
              <a:t>Metrics</a:t>
            </a:r>
            <a:endParaRPr sz="600">
              <a:solidFill>
                <a:srgbClr val="0E101A"/>
              </a:solidFill>
              <a:highlight>
                <a:srgbClr val="FFFFFF"/>
              </a:highlight>
            </a:endParaRPr>
          </a:p>
          <a:p>
            <a:pPr marL="914400" marR="0" lvl="1" indent="-330200" algn="l" rtl="0">
              <a:lnSpc>
                <a:spcPct val="100000"/>
              </a:lnSpc>
              <a:spcBef>
                <a:spcPts val="0"/>
              </a:spcBef>
              <a:spcAft>
                <a:spcPts val="0"/>
              </a:spcAft>
              <a:buClr>
                <a:srgbClr val="0E101A"/>
              </a:buClr>
              <a:buSzPts val="1600"/>
              <a:buFont typeface="Source Sans Pro"/>
              <a:buChar char="○"/>
            </a:pPr>
            <a:r>
              <a:rPr lang="zh-CN" sz="1600">
                <a:solidFill>
                  <a:srgbClr val="0E101A"/>
                </a:solidFill>
                <a:highlight>
                  <a:srgbClr val="FFFFFF"/>
                </a:highlight>
                <a:latin typeface="Source Sans Pro"/>
                <a:ea typeface="Source Sans Pro"/>
                <a:cs typeface="Source Sans Pro"/>
                <a:sym typeface="Source Sans Pro"/>
              </a:rPr>
              <a:t>Here are graphs shows how to calculate Disparate Impact and Statistical Parity Difference</a:t>
            </a:r>
            <a:endParaRPr sz="1600">
              <a:solidFill>
                <a:srgbClr val="0E101A"/>
              </a:solidFill>
              <a:highlight>
                <a:srgbClr val="FFFFFF"/>
              </a:highlight>
              <a:latin typeface="Source Sans Pro"/>
              <a:ea typeface="Source Sans Pro"/>
              <a:cs typeface="Source Sans Pro"/>
              <a:sym typeface="Source Sans Pro"/>
            </a:endParaRPr>
          </a:p>
          <a:p>
            <a:pPr marL="914400" marR="0" lvl="0" indent="0" algn="l" rtl="0">
              <a:lnSpc>
                <a:spcPct val="100000"/>
              </a:lnSpc>
              <a:spcBef>
                <a:spcPts val="1000"/>
              </a:spcBef>
              <a:spcAft>
                <a:spcPts val="0"/>
              </a:spcAft>
              <a:buNone/>
            </a:pPr>
            <a:endParaRPr sz="1800"/>
          </a:p>
        </p:txBody>
      </p:sp>
      <p:pic>
        <p:nvPicPr>
          <p:cNvPr id="389" name="Google Shape;389;g843d8329e3_6_2"/>
          <p:cNvPicPr preferRelativeResize="0"/>
          <p:nvPr/>
        </p:nvPicPr>
        <p:blipFill>
          <a:blip r:embed="rId3">
            <a:alphaModFix/>
          </a:blip>
          <a:stretch>
            <a:fillRect/>
          </a:stretch>
        </p:blipFill>
        <p:spPr>
          <a:xfrm>
            <a:off x="673850" y="1806899"/>
            <a:ext cx="3937484" cy="1868838"/>
          </a:xfrm>
          <a:prstGeom prst="rect">
            <a:avLst/>
          </a:prstGeom>
          <a:noFill/>
          <a:ln>
            <a:noFill/>
          </a:ln>
        </p:spPr>
      </p:pic>
      <p:pic>
        <p:nvPicPr>
          <p:cNvPr id="390" name="Google Shape;390;g843d8329e3_6_2"/>
          <p:cNvPicPr preferRelativeResize="0"/>
          <p:nvPr/>
        </p:nvPicPr>
        <p:blipFill>
          <a:blip r:embed="rId4">
            <a:alphaModFix/>
          </a:blip>
          <a:stretch>
            <a:fillRect/>
          </a:stretch>
        </p:blipFill>
        <p:spPr>
          <a:xfrm>
            <a:off x="4788675" y="1797875"/>
            <a:ext cx="3949441" cy="1886875"/>
          </a:xfrm>
          <a:prstGeom prst="rect">
            <a:avLst/>
          </a:prstGeom>
          <a:noFill/>
          <a:ln>
            <a:noFill/>
          </a:ln>
        </p:spPr>
      </p:pic>
      <p:pic>
        <p:nvPicPr>
          <p:cNvPr id="391" name="Google Shape;391;g843d8329e3_6_2"/>
          <p:cNvPicPr preferRelativeResize="0"/>
          <p:nvPr/>
        </p:nvPicPr>
        <p:blipFill>
          <a:blip r:embed="rId5">
            <a:alphaModFix/>
          </a:blip>
          <a:stretch>
            <a:fillRect/>
          </a:stretch>
        </p:blipFill>
        <p:spPr>
          <a:xfrm>
            <a:off x="3456075" y="3738675"/>
            <a:ext cx="2375250" cy="1338775"/>
          </a:xfrm>
          <a:prstGeom prst="rect">
            <a:avLst/>
          </a:prstGeom>
          <a:noFill/>
          <a:ln>
            <a:noFill/>
          </a:ln>
        </p:spPr>
      </p:pic>
      <p:sp>
        <p:nvSpPr>
          <p:cNvPr id="392" name="Google Shape;392;g843d8329e3_6_2"/>
          <p:cNvSpPr txBox="1"/>
          <p:nvPr/>
        </p:nvSpPr>
        <p:spPr>
          <a:xfrm>
            <a:off x="6011700" y="4849900"/>
            <a:ext cx="3456000" cy="1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000">
                <a:latin typeface="Source Sans Pro"/>
                <a:ea typeface="Source Sans Pro"/>
                <a:cs typeface="Source Sans Pro"/>
                <a:sym typeface="Source Sans Pro"/>
              </a:rPr>
              <a:t>All graphs are from </a:t>
            </a:r>
            <a:r>
              <a:rPr lang="zh-CN" sz="800">
                <a:solidFill>
                  <a:srgbClr val="3D3D3D"/>
                </a:solidFill>
                <a:highlight>
                  <a:srgbClr val="F3F3F3"/>
                </a:highlight>
              </a:rPr>
              <a:t>IBM's Data Science Community Webinar</a:t>
            </a:r>
            <a:endParaRPr sz="1000">
              <a:latin typeface="Source Sans Pro"/>
              <a:ea typeface="Source Sans Pro"/>
              <a:cs typeface="Source Sans Pro"/>
              <a:sym typeface="Source Sans Pro"/>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754cf4eb34_0_6"/>
          <p:cNvSpPr txBox="1"/>
          <p:nvPr/>
        </p:nvSpPr>
        <p:spPr>
          <a:xfrm>
            <a:off x="456019" y="756624"/>
            <a:ext cx="8386200" cy="391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None/>
            </a:pPr>
            <a:r>
              <a:rPr lang="zh-CN" sz="1800" b="1">
                <a:latin typeface="Source Sans Pro"/>
                <a:ea typeface="Source Sans Pro"/>
                <a:cs typeface="Source Sans Pro"/>
                <a:sym typeface="Source Sans Pro"/>
              </a:rPr>
              <a:t>Objective</a:t>
            </a:r>
            <a:endParaRPr sz="1800" b="1">
              <a:latin typeface="Source Sans Pro"/>
              <a:ea typeface="Source Sans Pro"/>
              <a:cs typeface="Source Sans Pro"/>
              <a:sym typeface="Source Sans Pro"/>
            </a:endParaRPr>
          </a:p>
          <a:p>
            <a:pPr marL="0" marR="0" lvl="0" indent="0" algn="l" rtl="0">
              <a:lnSpc>
                <a:spcPct val="100000"/>
              </a:lnSpc>
              <a:spcBef>
                <a:spcPts val="1000"/>
              </a:spcBef>
              <a:spcAft>
                <a:spcPts val="0"/>
              </a:spcAft>
              <a:buNone/>
            </a:pPr>
            <a:endParaRPr sz="1800" b="1">
              <a:latin typeface="Source Sans Pro"/>
              <a:ea typeface="Source Sans Pro"/>
              <a:cs typeface="Source Sans Pro"/>
              <a:sym typeface="Source Sans Pro"/>
            </a:endParaRPr>
          </a:p>
          <a:p>
            <a:pPr marL="457200" marR="0" lvl="0" indent="-330200" algn="l" rtl="0">
              <a:lnSpc>
                <a:spcPct val="200000"/>
              </a:lnSpc>
              <a:spcBef>
                <a:spcPts val="100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Select right candidates: top 80%</a:t>
            </a:r>
            <a:endParaRPr sz="600" b="0" i="0" u="none" strike="noStrike" cap="none">
              <a:solidFill>
                <a:srgbClr val="000000"/>
              </a:solidFill>
              <a:latin typeface="Arial"/>
              <a:ea typeface="Arial"/>
              <a:cs typeface="Arial"/>
              <a:sym typeface="Arial"/>
            </a:endParaRPr>
          </a:p>
          <a:p>
            <a:pPr marL="457200" marR="0" lvl="0" indent="-330200" algn="l" rtl="0">
              <a:lnSpc>
                <a:spcPct val="200000"/>
              </a:lnSpc>
              <a:spcBef>
                <a:spcPts val="0"/>
              </a:spcBef>
              <a:spcAft>
                <a:spcPts val="0"/>
              </a:spcAft>
              <a:buClr>
                <a:srgbClr val="000000"/>
              </a:buClr>
              <a:buSzPts val="1600"/>
              <a:buFont typeface="Source Sans Pro"/>
              <a:buChar char="●"/>
            </a:pPr>
            <a:r>
              <a:rPr lang="zh-CN" sz="1600" i="0" u="none" strike="noStrike" cap="none">
                <a:solidFill>
                  <a:srgbClr val="000000"/>
                </a:solidFill>
                <a:latin typeface="Source Sans Pro"/>
                <a:ea typeface="Source Sans Pro"/>
                <a:cs typeface="Source Sans Pro"/>
                <a:sym typeface="Source Sans Pro"/>
              </a:rPr>
              <a:t>Fairness among different groups: Gender</a:t>
            </a:r>
            <a:r>
              <a:rPr lang="zh-CN" sz="1600">
                <a:latin typeface="Source Sans Pro"/>
                <a:ea typeface="Source Sans Pro"/>
                <a:cs typeface="Source Sans Pro"/>
                <a:sym typeface="Source Sans Pro"/>
              </a:rPr>
              <a:t>, Age, Race</a:t>
            </a:r>
            <a:endParaRPr sz="1600"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2000"/>
              </a:spcBef>
              <a:spcAft>
                <a:spcPts val="1000"/>
              </a:spcAft>
              <a:buNone/>
            </a:pPr>
            <a:endParaRPr sz="1600" b="0" i="0" u="none" strike="noStrike" cap="none">
              <a:solidFill>
                <a:srgbClr val="000000"/>
              </a:solidFill>
              <a:latin typeface="Source Sans Pro"/>
              <a:ea typeface="Source Sans Pro"/>
              <a:cs typeface="Source Sans Pro"/>
              <a:sym typeface="Source Sans Pro"/>
            </a:endParaRPr>
          </a:p>
        </p:txBody>
      </p:sp>
      <p:sp>
        <p:nvSpPr>
          <p:cNvPr id="152" name="Google Shape;152;g754cf4eb34_0_6"/>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ltLang="zh-CN"/>
              <a:t>3</a:t>
            </a:fld>
            <a:endParaRPr/>
          </a:p>
        </p:txBody>
      </p:sp>
      <p:sp>
        <p:nvSpPr>
          <p:cNvPr id="153" name="Google Shape;153;g754cf4eb34_0_6"/>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2400"/>
              <a:buFont typeface="Arial"/>
              <a:buNone/>
            </a:pPr>
            <a:r>
              <a:rPr lang="zh-CN" sz="3600" b="1">
                <a:solidFill>
                  <a:schemeClr val="lt1"/>
                </a:solidFill>
                <a:latin typeface="Source Sans Pro SemiBold"/>
                <a:ea typeface="Source Sans Pro SemiBold"/>
                <a:cs typeface="Source Sans Pro SemiBold"/>
                <a:sym typeface="Source Sans Pro SemiBold"/>
              </a:rPr>
              <a:t>Retrospect</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7fdcbfb1cd_0_0"/>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30</a:t>
            </a:fld>
            <a:endParaRPr/>
          </a:p>
        </p:txBody>
      </p:sp>
      <p:sp>
        <p:nvSpPr>
          <p:cNvPr id="398" name="Google Shape;398;g7fdcbfb1cd_0_0"/>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Packages-AI Fairness 360</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399" name="Google Shape;399;g7fdcbfb1cd_0_0"/>
          <p:cNvSpPr txBox="1"/>
          <p:nvPr/>
        </p:nvSpPr>
        <p:spPr>
          <a:xfrm>
            <a:off x="457200" y="776200"/>
            <a:ext cx="7853700" cy="3911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Source Sans Pro"/>
              <a:buChar char="●"/>
            </a:pPr>
            <a:r>
              <a:rPr lang="zh-CN" sz="1800" b="1">
                <a:solidFill>
                  <a:schemeClr val="dk1"/>
                </a:solidFill>
                <a:latin typeface="Source Sans Pro"/>
                <a:ea typeface="Source Sans Pro"/>
                <a:cs typeface="Source Sans Pro"/>
                <a:sym typeface="Source Sans Pro"/>
              </a:rPr>
              <a:t>Bias Check Results</a:t>
            </a:r>
            <a:endParaRPr sz="10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r>
              <a:rPr lang="zh-CN" sz="1600">
                <a:solidFill>
                  <a:schemeClr val="dk1"/>
                </a:solidFill>
                <a:latin typeface="Source Sans Pro"/>
                <a:ea typeface="Source Sans Pro"/>
                <a:cs typeface="Source Sans Pro"/>
                <a:sym typeface="Source Sans Pro"/>
              </a:rPr>
              <a:t>The value of both disparate impact and statistical parity difference for training and test data set are in the range of  the fairness</a:t>
            </a:r>
            <a:endParaRPr sz="1600" b="0" i="0" u="none" strike="noStrike" cap="none">
              <a:solidFill>
                <a:schemeClr val="dk1"/>
              </a:solidFill>
              <a:latin typeface="Source Sans Pro"/>
              <a:ea typeface="Source Sans Pro"/>
              <a:cs typeface="Source Sans Pro"/>
              <a:sym typeface="Source Sans Pro"/>
            </a:endParaRPr>
          </a:p>
        </p:txBody>
      </p:sp>
      <p:pic>
        <p:nvPicPr>
          <p:cNvPr id="400" name="Google Shape;400;g7fdcbfb1cd_0_0"/>
          <p:cNvPicPr preferRelativeResize="0"/>
          <p:nvPr/>
        </p:nvPicPr>
        <p:blipFill>
          <a:blip r:embed="rId3">
            <a:alphaModFix/>
          </a:blip>
          <a:stretch>
            <a:fillRect/>
          </a:stretch>
        </p:blipFill>
        <p:spPr>
          <a:xfrm>
            <a:off x="4352200" y="1885925"/>
            <a:ext cx="3885426" cy="2329751"/>
          </a:xfrm>
          <a:prstGeom prst="rect">
            <a:avLst/>
          </a:prstGeom>
          <a:noFill/>
          <a:ln>
            <a:noFill/>
          </a:ln>
        </p:spPr>
      </p:pic>
      <p:pic>
        <p:nvPicPr>
          <p:cNvPr id="401" name="Google Shape;401;g7fdcbfb1cd_0_0"/>
          <p:cNvPicPr preferRelativeResize="0"/>
          <p:nvPr/>
        </p:nvPicPr>
        <p:blipFill>
          <a:blip r:embed="rId4">
            <a:alphaModFix/>
          </a:blip>
          <a:stretch>
            <a:fillRect/>
          </a:stretch>
        </p:blipFill>
        <p:spPr>
          <a:xfrm>
            <a:off x="775325" y="1885925"/>
            <a:ext cx="3389381" cy="2329751"/>
          </a:xfrm>
          <a:prstGeom prst="rect">
            <a:avLst/>
          </a:prstGeom>
          <a:noFill/>
          <a:ln>
            <a:noFill/>
          </a:ln>
        </p:spPr>
      </p:pic>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843d8329e3_6_29"/>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31</a:t>
            </a:fld>
            <a:endParaRPr/>
          </a:p>
        </p:txBody>
      </p:sp>
      <p:sp>
        <p:nvSpPr>
          <p:cNvPr id="407" name="Google Shape;407;g843d8329e3_6_29"/>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Packages-AI Fairness 360</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408" name="Google Shape;408;g843d8329e3_6_29"/>
          <p:cNvSpPr txBox="1"/>
          <p:nvPr/>
        </p:nvSpPr>
        <p:spPr>
          <a:xfrm>
            <a:off x="457200" y="776200"/>
            <a:ext cx="7853700" cy="3911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Source Sans Pro"/>
              <a:buChar char="●"/>
            </a:pPr>
            <a:r>
              <a:rPr lang="zh-CN" sz="1800" b="1">
                <a:solidFill>
                  <a:schemeClr val="dk1"/>
                </a:solidFill>
                <a:latin typeface="Source Sans Pro"/>
                <a:ea typeface="Source Sans Pro"/>
                <a:cs typeface="Source Sans Pro"/>
                <a:sym typeface="Source Sans Pro"/>
              </a:rPr>
              <a:t>What If…  Fake Data And Bias Mitigation</a:t>
            </a:r>
            <a:endParaRPr sz="10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r>
              <a:rPr lang="zh-CN" sz="1600">
                <a:solidFill>
                  <a:schemeClr val="dk1"/>
                </a:solidFill>
                <a:latin typeface="Source Sans Pro"/>
                <a:ea typeface="Source Sans Pro"/>
                <a:cs typeface="Source Sans Pro"/>
                <a:sym typeface="Source Sans Pro"/>
              </a:rPr>
              <a:t>From the result we have no bias in our data set, but what if future data bring bias? How can we mitigate it?</a:t>
            </a:r>
            <a:endParaRPr sz="1600" b="0" i="0" u="none" strike="noStrike" cap="none">
              <a:solidFill>
                <a:schemeClr val="dk1"/>
              </a:solidFill>
              <a:latin typeface="Source Sans Pro"/>
              <a:ea typeface="Source Sans Pro"/>
              <a:cs typeface="Source Sans Pro"/>
              <a:sym typeface="Source Sans Pro"/>
            </a:endParaRPr>
          </a:p>
        </p:txBody>
      </p:sp>
      <p:pic>
        <p:nvPicPr>
          <p:cNvPr id="409" name="Google Shape;409;g843d8329e3_6_29"/>
          <p:cNvPicPr preferRelativeResize="0"/>
          <p:nvPr/>
        </p:nvPicPr>
        <p:blipFill>
          <a:blip r:embed="rId3">
            <a:alphaModFix/>
          </a:blip>
          <a:stretch>
            <a:fillRect/>
          </a:stretch>
        </p:blipFill>
        <p:spPr>
          <a:xfrm>
            <a:off x="1546975" y="2020750"/>
            <a:ext cx="5674149" cy="2959525"/>
          </a:xfrm>
          <a:prstGeom prst="rect">
            <a:avLst/>
          </a:prstGeom>
          <a:noFill/>
          <a:ln>
            <a:noFill/>
          </a:ln>
        </p:spPr>
      </p:pic>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843d8329e3_6_39"/>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32</a:t>
            </a:fld>
            <a:endParaRPr/>
          </a:p>
        </p:txBody>
      </p:sp>
      <p:sp>
        <p:nvSpPr>
          <p:cNvPr id="415" name="Google Shape;415;g843d8329e3_6_39"/>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Packages-AI Fairness 360</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416" name="Google Shape;416;g843d8329e3_6_39"/>
          <p:cNvSpPr txBox="1"/>
          <p:nvPr/>
        </p:nvSpPr>
        <p:spPr>
          <a:xfrm>
            <a:off x="457200" y="776200"/>
            <a:ext cx="7853700" cy="3911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Source Sans Pro"/>
              <a:buChar char="●"/>
            </a:pPr>
            <a:r>
              <a:rPr lang="zh-CN" sz="1800" b="1">
                <a:solidFill>
                  <a:schemeClr val="dk1"/>
                </a:solidFill>
                <a:latin typeface="Source Sans Pro"/>
                <a:ea typeface="Source Sans Pro"/>
                <a:cs typeface="Source Sans Pro"/>
                <a:sym typeface="Source Sans Pro"/>
              </a:rPr>
              <a:t>What If…  Fake Data And Bias Mitigation</a:t>
            </a:r>
            <a:endParaRPr sz="10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r>
              <a:rPr lang="zh-CN" sz="1600">
                <a:solidFill>
                  <a:schemeClr val="dk1"/>
                </a:solidFill>
                <a:latin typeface="Source Sans Pro"/>
                <a:ea typeface="Source Sans Pro"/>
                <a:cs typeface="Source Sans Pro"/>
                <a:sym typeface="Source Sans Pro"/>
              </a:rPr>
              <a:t>Check the fake data’s metric, we observed bias out of fairness range:</a:t>
            </a:r>
            <a:endParaRPr sz="16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endParaRPr sz="16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endParaRPr sz="16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endParaRPr sz="16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endParaRPr sz="16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endParaRPr sz="16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2400"/>
              <a:buFont typeface="Arial"/>
              <a:buNone/>
            </a:pPr>
            <a:r>
              <a:rPr lang="zh-CN" sz="1600">
                <a:solidFill>
                  <a:schemeClr val="dk1"/>
                </a:solidFill>
                <a:latin typeface="Source Sans Pro"/>
                <a:ea typeface="Source Sans Pro"/>
                <a:cs typeface="Source Sans Pro"/>
                <a:sym typeface="Source Sans Pro"/>
              </a:rPr>
              <a:t>After we use reweighting algorithm, we mitigate all the bias.</a:t>
            </a:r>
            <a:endParaRPr sz="1600">
              <a:solidFill>
                <a:schemeClr val="dk1"/>
              </a:solidFill>
              <a:latin typeface="Source Sans Pro"/>
              <a:ea typeface="Source Sans Pro"/>
              <a:cs typeface="Source Sans Pro"/>
              <a:sym typeface="Source Sans Pro"/>
            </a:endParaRPr>
          </a:p>
        </p:txBody>
      </p:sp>
      <p:pic>
        <p:nvPicPr>
          <p:cNvPr id="417" name="Google Shape;417;g843d8329e3_6_39"/>
          <p:cNvPicPr preferRelativeResize="0"/>
          <p:nvPr/>
        </p:nvPicPr>
        <p:blipFill>
          <a:blip r:embed="rId3">
            <a:alphaModFix/>
          </a:blip>
          <a:stretch>
            <a:fillRect/>
          </a:stretch>
        </p:blipFill>
        <p:spPr>
          <a:xfrm>
            <a:off x="1943796" y="1599910"/>
            <a:ext cx="4278750" cy="1180765"/>
          </a:xfrm>
          <a:prstGeom prst="rect">
            <a:avLst/>
          </a:prstGeom>
          <a:noFill/>
          <a:ln>
            <a:noFill/>
          </a:ln>
        </p:spPr>
      </p:pic>
      <p:pic>
        <p:nvPicPr>
          <p:cNvPr id="418" name="Google Shape;418;g843d8329e3_6_39"/>
          <p:cNvPicPr preferRelativeResize="0"/>
          <p:nvPr/>
        </p:nvPicPr>
        <p:blipFill>
          <a:blip r:embed="rId4">
            <a:alphaModFix/>
          </a:blip>
          <a:stretch>
            <a:fillRect/>
          </a:stretch>
        </p:blipFill>
        <p:spPr>
          <a:xfrm>
            <a:off x="1871477" y="3314275"/>
            <a:ext cx="4245849" cy="1180775"/>
          </a:xfrm>
          <a:prstGeom prst="rect">
            <a:avLst/>
          </a:prstGeom>
          <a:noFill/>
          <a:ln>
            <a:noFill/>
          </a:ln>
        </p:spPr>
      </p:pic>
      <p:pic>
        <p:nvPicPr>
          <p:cNvPr id="419" name="Google Shape;419;g843d8329e3_6_39"/>
          <p:cNvPicPr preferRelativeResize="0"/>
          <p:nvPr/>
        </p:nvPicPr>
        <p:blipFill rotWithShape="1">
          <a:blip r:embed="rId5">
            <a:alphaModFix/>
          </a:blip>
          <a:srcRect l="1131" t="1921" r="65188" b="65396"/>
          <a:stretch/>
        </p:blipFill>
        <p:spPr>
          <a:xfrm>
            <a:off x="6356325" y="2300300"/>
            <a:ext cx="2670950" cy="1216275"/>
          </a:xfrm>
          <a:prstGeom prst="rect">
            <a:avLst/>
          </a:prstGeom>
          <a:noFill/>
          <a:ln>
            <a:noFill/>
          </a:ln>
        </p:spPr>
      </p:pic>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843d8329e3_11_0"/>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33</a:t>
            </a:fld>
            <a:endParaRPr/>
          </a:p>
        </p:txBody>
      </p:sp>
      <p:sp>
        <p:nvSpPr>
          <p:cNvPr id="425" name="Google Shape;425;g843d8329e3_11_0"/>
          <p:cNvSpPr txBox="1"/>
          <p:nvPr/>
        </p:nvSpPr>
        <p:spPr>
          <a:xfrm>
            <a:off x="457200" y="1376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600" b="1">
                <a:solidFill>
                  <a:schemeClr val="lt1"/>
                </a:solidFill>
                <a:latin typeface="Source Sans Pro SemiBold"/>
                <a:ea typeface="Source Sans Pro SemiBold"/>
                <a:cs typeface="Source Sans Pro SemiBold"/>
                <a:sym typeface="Source Sans Pro SemiBold"/>
              </a:rPr>
              <a:t>Other General Ways</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426" name="Google Shape;426;g843d8329e3_11_0"/>
          <p:cNvSpPr txBox="1"/>
          <p:nvPr/>
        </p:nvSpPr>
        <p:spPr>
          <a:xfrm>
            <a:off x="457200" y="871000"/>
            <a:ext cx="8184300" cy="3215400"/>
          </a:xfrm>
          <a:prstGeom prst="rect">
            <a:avLst/>
          </a:prstGeom>
          <a:noFill/>
          <a:ln>
            <a:noFill/>
          </a:ln>
        </p:spPr>
        <p:txBody>
          <a:bodyPr spcFirstLastPara="1" wrap="square" lIns="91425" tIns="91425" rIns="91425" bIns="91425" anchor="t" anchorCtr="0">
            <a:noAutofit/>
          </a:bodyPr>
          <a:lstStyle/>
          <a:p>
            <a:pPr marL="457200" lvl="0" indent="-330200" algn="just" rtl="0">
              <a:spcBef>
                <a:spcPts val="1000"/>
              </a:spcBef>
              <a:spcAft>
                <a:spcPts val="0"/>
              </a:spcAft>
              <a:buClr>
                <a:schemeClr val="dk1"/>
              </a:buClr>
              <a:buSzPts val="1600"/>
              <a:buFont typeface="Source Sans Pro"/>
              <a:buChar char="●"/>
            </a:pPr>
            <a:r>
              <a:rPr lang="zh-CN" sz="1600" b="1">
                <a:solidFill>
                  <a:schemeClr val="dk1"/>
                </a:solidFill>
                <a:latin typeface="Source Sans Pro"/>
                <a:ea typeface="Source Sans Pro"/>
                <a:cs typeface="Source Sans Pro"/>
                <a:sym typeface="Source Sans Pro"/>
              </a:rPr>
              <a:t>Choose the right learning model for the problem: </a:t>
            </a:r>
            <a:r>
              <a:rPr lang="zh-CN" sz="1600">
                <a:solidFill>
                  <a:schemeClr val="dk1"/>
                </a:solidFill>
                <a:latin typeface="Source Sans Pro"/>
                <a:ea typeface="Source Sans Pro"/>
                <a:cs typeface="Source Sans Pro"/>
                <a:sym typeface="Source Sans Pro"/>
              </a:rPr>
              <a:t>Instead of using a simple linear regression model, use more complicated matrices, algorithms or models.</a:t>
            </a:r>
            <a:endParaRPr sz="1600">
              <a:solidFill>
                <a:schemeClr val="dk1"/>
              </a:solidFill>
              <a:latin typeface="Source Sans Pro"/>
              <a:ea typeface="Source Sans Pro"/>
              <a:cs typeface="Source Sans Pro"/>
              <a:sym typeface="Source Sans Pro"/>
            </a:endParaRPr>
          </a:p>
          <a:p>
            <a:pPr marL="457200" lvl="0" indent="-330200" algn="just" rtl="0">
              <a:spcBef>
                <a:spcPts val="0"/>
              </a:spcBef>
              <a:spcAft>
                <a:spcPts val="0"/>
              </a:spcAft>
              <a:buClr>
                <a:schemeClr val="dk1"/>
              </a:buClr>
              <a:buSzPts val="1600"/>
              <a:buFont typeface="Source Sans Pro"/>
              <a:buChar char="●"/>
            </a:pPr>
            <a:r>
              <a:rPr lang="zh-CN" sz="1600" b="1">
                <a:solidFill>
                  <a:schemeClr val="dk1"/>
                </a:solidFill>
                <a:latin typeface="Source Sans Pro"/>
                <a:ea typeface="Source Sans Pro"/>
                <a:cs typeface="Source Sans Pro"/>
                <a:sym typeface="Source Sans Pro"/>
              </a:rPr>
              <a:t>Choose the right representative train dataset: </a:t>
            </a:r>
            <a:r>
              <a:rPr lang="zh-CN" sz="1600">
                <a:solidFill>
                  <a:schemeClr val="dk1"/>
                </a:solidFill>
                <a:latin typeface="Source Sans Pro"/>
                <a:ea typeface="Source Sans Pro"/>
                <a:cs typeface="Source Sans Pro"/>
                <a:sym typeface="Source Sans Pro"/>
              </a:rPr>
              <a:t>Make sure that the parameters or variables are reliable and persuasive. Polish the online questionnaire and generate various percentile questions. </a:t>
            </a:r>
            <a:endParaRPr sz="1600">
              <a:solidFill>
                <a:schemeClr val="dk1"/>
              </a:solidFill>
              <a:latin typeface="Source Sans Pro"/>
              <a:ea typeface="Source Sans Pro"/>
              <a:cs typeface="Source Sans Pro"/>
              <a:sym typeface="Source Sans Pro"/>
            </a:endParaRPr>
          </a:p>
          <a:p>
            <a:pPr marL="457200" lvl="0" indent="-330200" algn="just" rtl="0">
              <a:spcBef>
                <a:spcPts val="0"/>
              </a:spcBef>
              <a:spcAft>
                <a:spcPts val="0"/>
              </a:spcAft>
              <a:buClr>
                <a:schemeClr val="dk1"/>
              </a:buClr>
              <a:buSzPts val="1600"/>
              <a:buFont typeface="Source Sans Pro"/>
              <a:buChar char="●"/>
            </a:pPr>
            <a:r>
              <a:rPr lang="zh-CN" sz="1600" b="1">
                <a:solidFill>
                  <a:schemeClr val="dk1"/>
                </a:solidFill>
                <a:latin typeface="Source Sans Pro"/>
                <a:ea typeface="Source Sans Pro"/>
                <a:cs typeface="Source Sans Pro"/>
                <a:sym typeface="Source Sans Pro"/>
              </a:rPr>
              <a:t>Monitor model performance using real data: </a:t>
            </a:r>
            <a:r>
              <a:rPr lang="zh-CN" sz="1600">
                <a:solidFill>
                  <a:schemeClr val="dk1"/>
                </a:solidFill>
                <a:latin typeface="Source Sans Pro"/>
                <a:ea typeface="Source Sans Pro"/>
                <a:cs typeface="Source Sans Pro"/>
                <a:sym typeface="Source Sans Pro"/>
              </a:rPr>
              <a:t>Use new and realistic data set to retrain the model periodically. Check the fairness of the model in fixed time.</a:t>
            </a:r>
            <a:endParaRPr sz="1600">
              <a:solidFill>
                <a:schemeClr val="dk1"/>
              </a:solidFill>
              <a:latin typeface="Source Sans Pro"/>
              <a:ea typeface="Source Sans Pro"/>
              <a:cs typeface="Source Sans Pro"/>
              <a:sym typeface="Source Sans Pro"/>
            </a:endParaRPr>
          </a:p>
          <a:p>
            <a:pPr marL="457200" lvl="0" indent="-330200" algn="just" rtl="0">
              <a:spcBef>
                <a:spcPts val="0"/>
              </a:spcBef>
              <a:spcAft>
                <a:spcPts val="0"/>
              </a:spcAft>
              <a:buClr>
                <a:schemeClr val="dk1"/>
              </a:buClr>
              <a:buSzPts val="1600"/>
              <a:buFont typeface="Source Sans Pro"/>
              <a:buChar char="●"/>
            </a:pPr>
            <a:r>
              <a:rPr lang="zh-CN" sz="1600" b="1">
                <a:solidFill>
                  <a:schemeClr val="dk1"/>
                </a:solidFill>
                <a:latin typeface="Source Sans Pro"/>
                <a:ea typeface="Source Sans Pro"/>
                <a:cs typeface="Source Sans Pro"/>
                <a:sym typeface="Source Sans Pro"/>
              </a:rPr>
              <a:t>Remove variables that may generate problems:</a:t>
            </a:r>
            <a:r>
              <a:rPr lang="zh-CN" sz="1600">
                <a:solidFill>
                  <a:schemeClr val="dk1"/>
                </a:solidFill>
                <a:latin typeface="Source Sans Pro"/>
                <a:ea typeface="Source Sans Pro"/>
                <a:cs typeface="Source Sans Pro"/>
                <a:sym typeface="Source Sans Pro"/>
              </a:rPr>
              <a:t> If there’s truly bias in the model, just delete those data to prevent problems.</a:t>
            </a:r>
            <a:endParaRPr sz="1600" b="1">
              <a:latin typeface="Source Sans Pro"/>
              <a:ea typeface="Source Sans Pro"/>
              <a:cs typeface="Source Sans Pro"/>
              <a:sym typeface="Source Sans Pro"/>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843d8329e3_5_0"/>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34</a:t>
            </a:fld>
            <a:endParaRPr/>
          </a:p>
        </p:txBody>
      </p:sp>
      <p:sp>
        <p:nvSpPr>
          <p:cNvPr id="432" name="Google Shape;432;g843d8329e3_5_0"/>
          <p:cNvSpPr txBox="1"/>
          <p:nvPr/>
        </p:nvSpPr>
        <p:spPr>
          <a:xfrm>
            <a:off x="457200" y="1376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600" b="1">
                <a:solidFill>
                  <a:schemeClr val="lt1"/>
                </a:solidFill>
                <a:latin typeface="Source Sans Pro SemiBold"/>
                <a:ea typeface="Source Sans Pro SemiBold"/>
                <a:cs typeface="Source Sans Pro SemiBold"/>
                <a:sym typeface="Source Sans Pro SemiBold"/>
              </a:rPr>
              <a:t>Conclusion &amp; Future Work</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433" name="Google Shape;433;g843d8329e3_5_0"/>
          <p:cNvSpPr txBox="1"/>
          <p:nvPr/>
        </p:nvSpPr>
        <p:spPr>
          <a:xfrm>
            <a:off x="457200" y="718600"/>
            <a:ext cx="8184300" cy="2406900"/>
          </a:xfrm>
          <a:prstGeom prst="rect">
            <a:avLst/>
          </a:prstGeom>
          <a:noFill/>
          <a:ln>
            <a:noFill/>
          </a:ln>
        </p:spPr>
        <p:txBody>
          <a:bodyPr spcFirstLastPara="1" wrap="square" lIns="91425" tIns="91425" rIns="91425" bIns="91425" anchor="t" anchorCtr="0">
            <a:noAutofit/>
          </a:bodyPr>
          <a:lstStyle/>
          <a:p>
            <a:pPr marL="457200" lvl="0" indent="-336550" algn="just" rtl="0">
              <a:spcBef>
                <a:spcPts val="1000"/>
              </a:spcBef>
              <a:spcAft>
                <a:spcPts val="0"/>
              </a:spcAft>
              <a:buClr>
                <a:schemeClr val="dk1"/>
              </a:buClr>
              <a:buSzPts val="1700"/>
              <a:buFont typeface="Source Sans Pro"/>
              <a:buChar char="●"/>
            </a:pPr>
            <a:r>
              <a:rPr lang="zh-CN" sz="1700" b="1">
                <a:solidFill>
                  <a:schemeClr val="dk1"/>
                </a:solidFill>
                <a:latin typeface="Source Sans Pro"/>
                <a:ea typeface="Source Sans Pro"/>
                <a:cs typeface="Source Sans Pro"/>
                <a:sym typeface="Source Sans Pro"/>
              </a:rPr>
              <a:t>Conclusion</a:t>
            </a:r>
            <a:endParaRPr sz="1700" b="1">
              <a:solidFill>
                <a:schemeClr val="dk1"/>
              </a:solidFill>
              <a:latin typeface="Source Sans Pro"/>
              <a:ea typeface="Source Sans Pro"/>
              <a:cs typeface="Source Sans Pro"/>
              <a:sym typeface="Source Sans Pro"/>
            </a:endParaRPr>
          </a:p>
          <a:p>
            <a:pPr marL="914400" lvl="1" indent="-330200" algn="just" rtl="0">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Recommendation rates for different groups vary to some degree. There is bias when measured by Equalized Odds but not by Four-Fifth rule.</a:t>
            </a:r>
            <a:endParaRPr sz="1600">
              <a:solidFill>
                <a:schemeClr val="dk1"/>
              </a:solidFill>
              <a:latin typeface="Source Sans Pro"/>
              <a:ea typeface="Source Sans Pro"/>
              <a:cs typeface="Source Sans Pro"/>
              <a:sym typeface="Source Sans Pro"/>
            </a:endParaRPr>
          </a:p>
          <a:p>
            <a:pPr marL="914400" lvl="1" indent="-330200" algn="just" rtl="0">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Some python packages, such as AI Fairness 360, FairML, and Fairlearn, are able to detect and address the bias.</a:t>
            </a:r>
            <a:endParaRPr sz="1600">
              <a:solidFill>
                <a:schemeClr val="dk1"/>
              </a:solidFill>
              <a:latin typeface="Source Sans Pro"/>
              <a:ea typeface="Source Sans Pro"/>
              <a:cs typeface="Source Sans Pro"/>
              <a:sym typeface="Source Sans Pro"/>
            </a:endParaRPr>
          </a:p>
          <a:p>
            <a:pPr marL="914400" lvl="1" indent="-330200" algn="just" rtl="0">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We find some common practices to eliminate discrimination, which provides a good reference when we encounter other related fairness problems.</a:t>
            </a:r>
            <a:endParaRPr sz="2800" b="1">
              <a:latin typeface="Source Sans Pro"/>
              <a:ea typeface="Source Sans Pro"/>
              <a:cs typeface="Source Sans Pro"/>
              <a:sym typeface="Source Sans Pro"/>
            </a:endParaRPr>
          </a:p>
        </p:txBody>
      </p:sp>
      <p:sp>
        <p:nvSpPr>
          <p:cNvPr id="434" name="Google Shape;434;g843d8329e3_5_0"/>
          <p:cNvSpPr txBox="1"/>
          <p:nvPr/>
        </p:nvSpPr>
        <p:spPr>
          <a:xfrm>
            <a:off x="457200" y="2852200"/>
            <a:ext cx="8184300" cy="2406900"/>
          </a:xfrm>
          <a:prstGeom prst="rect">
            <a:avLst/>
          </a:prstGeom>
          <a:noFill/>
          <a:ln>
            <a:noFill/>
          </a:ln>
        </p:spPr>
        <p:txBody>
          <a:bodyPr spcFirstLastPara="1" wrap="square" lIns="91425" tIns="91425" rIns="91425" bIns="91425" anchor="t" anchorCtr="0">
            <a:noAutofit/>
          </a:bodyPr>
          <a:lstStyle/>
          <a:p>
            <a:pPr marL="457200" lvl="0" indent="-336550" algn="just" rtl="0">
              <a:spcBef>
                <a:spcPts val="1000"/>
              </a:spcBef>
              <a:spcAft>
                <a:spcPts val="0"/>
              </a:spcAft>
              <a:buClr>
                <a:schemeClr val="dk1"/>
              </a:buClr>
              <a:buSzPts val="1700"/>
              <a:buFont typeface="Source Sans Pro"/>
              <a:buChar char="●"/>
            </a:pPr>
            <a:r>
              <a:rPr lang="zh-CN" sz="1700" b="1">
                <a:solidFill>
                  <a:schemeClr val="dk1"/>
                </a:solidFill>
                <a:latin typeface="Source Sans Pro"/>
                <a:ea typeface="Source Sans Pro"/>
                <a:cs typeface="Source Sans Pro"/>
                <a:sym typeface="Source Sans Pro"/>
              </a:rPr>
              <a:t>Future work</a:t>
            </a:r>
            <a:endParaRPr sz="1700" b="1">
              <a:solidFill>
                <a:schemeClr val="dk1"/>
              </a:solidFill>
              <a:latin typeface="Source Sans Pro"/>
              <a:ea typeface="Source Sans Pro"/>
              <a:cs typeface="Source Sans Pro"/>
              <a:sym typeface="Source Sans Pro"/>
            </a:endParaRPr>
          </a:p>
          <a:p>
            <a:pPr marL="914400" lvl="1" indent="-330200" algn="just" rtl="0">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Find a more complicated model or use a bigger train data set  to improve the prediction.</a:t>
            </a:r>
            <a:endParaRPr sz="1600">
              <a:solidFill>
                <a:schemeClr val="dk1"/>
              </a:solidFill>
              <a:latin typeface="Source Sans Pro"/>
              <a:ea typeface="Source Sans Pro"/>
              <a:cs typeface="Source Sans Pro"/>
              <a:sym typeface="Source Sans Pro"/>
            </a:endParaRPr>
          </a:p>
          <a:p>
            <a:pPr marL="914400" lvl="1" indent="-330200" algn="just" rtl="0">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Apply the python package on real-world data, and get a more explicit result about how it impacts the recommendation after eliminate bias.</a:t>
            </a:r>
            <a:endParaRPr sz="2800" b="1">
              <a:latin typeface="Source Sans Pro"/>
              <a:ea typeface="Source Sans Pro"/>
              <a:cs typeface="Source Sans Pro"/>
              <a:sym typeface="Source Sans Pro"/>
            </a:endParaRPr>
          </a:p>
        </p:txBody>
      </p: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35</a:t>
            </a:fld>
            <a:endParaRPr/>
          </a:p>
        </p:txBody>
      </p:sp>
      <p:sp>
        <p:nvSpPr>
          <p:cNvPr id="440" name="Google Shape;440;p7"/>
          <p:cNvSpPr txBox="1">
            <a:spLocks noGrp="1"/>
          </p:cNvSpPr>
          <p:nvPr>
            <p:ph type="body" idx="1"/>
          </p:nvPr>
        </p:nvSpPr>
        <p:spPr>
          <a:xfrm>
            <a:off x="519300" y="826050"/>
            <a:ext cx="8095800" cy="2126400"/>
          </a:xfrm>
          <a:prstGeom prst="rect">
            <a:avLst/>
          </a:prstGeom>
          <a:noFill/>
          <a:ln>
            <a:noFill/>
          </a:ln>
        </p:spPr>
        <p:txBody>
          <a:bodyPr spcFirstLastPara="1" wrap="square" lIns="0" tIns="45700" rIns="0" bIns="45700" anchor="t" anchorCtr="0">
            <a:noAutofit/>
          </a:bodyPr>
          <a:lstStyle/>
          <a:p>
            <a:pPr marL="342900" lvl="0" indent="0" algn="l" rtl="0">
              <a:lnSpc>
                <a:spcPct val="140000"/>
              </a:lnSpc>
              <a:spcBef>
                <a:spcPts val="0"/>
              </a:spcBef>
              <a:spcAft>
                <a:spcPts val="0"/>
              </a:spcAft>
              <a:buSzPts val="1400"/>
              <a:buNone/>
            </a:pPr>
            <a:endParaRPr sz="2400" b="1"/>
          </a:p>
          <a:p>
            <a:pPr marL="342900" lvl="0" indent="-215900" algn="l" rtl="0">
              <a:lnSpc>
                <a:spcPct val="140000"/>
              </a:lnSpc>
              <a:spcBef>
                <a:spcPts val="400"/>
              </a:spcBef>
              <a:spcAft>
                <a:spcPts val="0"/>
              </a:spcAft>
              <a:buClr>
                <a:schemeClr val="dk1"/>
              </a:buClr>
              <a:buSzPts val="2000"/>
              <a:buFont typeface="Source Sans Pro SemiBold"/>
              <a:buNone/>
            </a:pPr>
            <a:endParaRPr sz="2400"/>
          </a:p>
          <a:p>
            <a:pPr marL="0" lvl="0" indent="0" algn="l" rtl="0">
              <a:lnSpc>
                <a:spcPct val="90000"/>
              </a:lnSpc>
              <a:spcBef>
                <a:spcPts val="360"/>
              </a:spcBef>
              <a:spcAft>
                <a:spcPts val="0"/>
              </a:spcAft>
              <a:buSzPts val="1400"/>
              <a:buNone/>
            </a:pPr>
            <a:endParaRPr sz="2400"/>
          </a:p>
          <a:p>
            <a:pPr marL="342900" lvl="0" indent="-342900" algn="l" rtl="0">
              <a:lnSpc>
                <a:spcPct val="90000"/>
              </a:lnSpc>
              <a:spcBef>
                <a:spcPts val="360"/>
              </a:spcBef>
              <a:spcAft>
                <a:spcPts val="0"/>
              </a:spcAft>
              <a:buSzPts val="1400"/>
              <a:buNone/>
            </a:pPr>
            <a:endParaRPr sz="2400"/>
          </a:p>
        </p:txBody>
      </p:sp>
      <p:sp>
        <p:nvSpPr>
          <p:cNvPr id="441" name="Google Shape;441;p7"/>
          <p:cNvSpPr txBox="1">
            <a:spLocks noGrp="1"/>
          </p:cNvSpPr>
          <p:nvPr>
            <p:ph type="ctrTitle" idx="4294967295"/>
          </p:nvPr>
        </p:nvSpPr>
        <p:spPr>
          <a:xfrm>
            <a:off x="311708" y="744575"/>
            <a:ext cx="8520600" cy="2052600"/>
          </a:xfrm>
          <a:prstGeom prst="rect">
            <a:avLst/>
          </a:prstGeom>
          <a:noFill/>
          <a:ln>
            <a:noFill/>
          </a:ln>
        </p:spPr>
        <p:txBody>
          <a:bodyPr spcFirstLastPara="1" wrap="square" lIns="0" tIns="45700" rIns="91425" bIns="45700" anchor="b" anchorCtr="0">
            <a:noAutofit/>
          </a:bodyPr>
          <a:lstStyle/>
          <a:p>
            <a:pPr marL="0" marR="0" lvl="0" indent="0" algn="ctr" rtl="0">
              <a:lnSpc>
                <a:spcPct val="85000"/>
              </a:lnSpc>
              <a:spcBef>
                <a:spcPts val="0"/>
              </a:spcBef>
              <a:spcAft>
                <a:spcPts val="0"/>
              </a:spcAft>
              <a:buClr>
                <a:srgbClr val="000000"/>
              </a:buClr>
              <a:buSzPts val="1400"/>
              <a:buFont typeface="Arial"/>
              <a:buNone/>
            </a:pPr>
            <a:r>
              <a:rPr lang="zh-CN" sz="5200" b="0" i="0" u="none" strike="noStrike" cap="none">
                <a:solidFill>
                  <a:schemeClr val="dk1"/>
                </a:solidFill>
                <a:latin typeface="Arial"/>
                <a:ea typeface="Arial"/>
                <a:cs typeface="Arial"/>
                <a:sym typeface="Arial"/>
              </a:rPr>
              <a:t>Thank You</a:t>
            </a:r>
            <a:endParaRPr sz="5200" b="0" i="0" u="none" strike="noStrike" cap="none">
              <a:solidFill>
                <a:schemeClr val="dk1"/>
              </a:solidFill>
              <a:latin typeface="Arial"/>
              <a:ea typeface="Arial"/>
              <a:cs typeface="Arial"/>
              <a:sym typeface="Arial"/>
            </a:endParaRPr>
          </a:p>
        </p:txBody>
      </p: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754cf4eb34_0_139"/>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36</a:t>
            </a:fld>
            <a:endParaRPr/>
          </a:p>
        </p:txBody>
      </p:sp>
      <p:sp>
        <p:nvSpPr>
          <p:cNvPr id="447" name="Google Shape;447;g754cf4eb34_0_139"/>
          <p:cNvSpPr txBox="1"/>
          <p:nvPr/>
        </p:nvSpPr>
        <p:spPr>
          <a:xfrm>
            <a:off x="457200" y="1004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rgbClr val="000000"/>
              </a:buClr>
              <a:buSzPts val="2400"/>
              <a:buFont typeface="Arial"/>
              <a:buNone/>
            </a:pPr>
            <a:r>
              <a:rPr lang="zh-CN" sz="3000" b="1" i="0" u="none" strike="noStrike" cap="none">
                <a:solidFill>
                  <a:schemeClr val="lt1"/>
                </a:solidFill>
                <a:latin typeface="Source Sans Pro SemiBold"/>
                <a:ea typeface="Source Sans Pro SemiBold"/>
                <a:cs typeface="Source Sans Pro SemiBold"/>
                <a:sym typeface="Source Sans Pro SemiBold"/>
              </a:rPr>
              <a:t>Questions</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448" name="Google Shape;448;g754cf4eb34_0_139"/>
          <p:cNvSpPr txBox="1">
            <a:spLocks noGrp="1"/>
          </p:cNvSpPr>
          <p:nvPr>
            <p:ph type="body" idx="1"/>
          </p:nvPr>
        </p:nvSpPr>
        <p:spPr>
          <a:xfrm>
            <a:off x="519300" y="826050"/>
            <a:ext cx="8095800" cy="2126400"/>
          </a:xfrm>
          <a:prstGeom prst="rect">
            <a:avLst/>
          </a:prstGeom>
          <a:noFill/>
          <a:ln>
            <a:noFill/>
          </a:ln>
        </p:spPr>
        <p:txBody>
          <a:bodyPr spcFirstLastPara="1" wrap="square" lIns="0" tIns="45700" rIns="0" bIns="45700" anchor="t" anchorCtr="0">
            <a:noAutofit/>
          </a:bodyPr>
          <a:lstStyle/>
          <a:p>
            <a:pPr marL="342900" lvl="0" indent="0" algn="l" rtl="0">
              <a:lnSpc>
                <a:spcPct val="140000"/>
              </a:lnSpc>
              <a:spcBef>
                <a:spcPts val="0"/>
              </a:spcBef>
              <a:spcAft>
                <a:spcPts val="0"/>
              </a:spcAft>
              <a:buSzPts val="1400"/>
              <a:buNone/>
            </a:pPr>
            <a:endParaRPr sz="2400" b="1"/>
          </a:p>
          <a:p>
            <a:pPr marL="342900" lvl="0" indent="-215900" algn="l" rtl="0">
              <a:lnSpc>
                <a:spcPct val="140000"/>
              </a:lnSpc>
              <a:spcBef>
                <a:spcPts val="400"/>
              </a:spcBef>
              <a:spcAft>
                <a:spcPts val="0"/>
              </a:spcAft>
              <a:buClr>
                <a:schemeClr val="dk1"/>
              </a:buClr>
              <a:buSzPts val="2000"/>
              <a:buFont typeface="Source Sans Pro SemiBold"/>
              <a:buNone/>
            </a:pPr>
            <a:endParaRPr sz="2400"/>
          </a:p>
          <a:p>
            <a:pPr marL="0" lvl="0" indent="0" algn="l" rtl="0">
              <a:lnSpc>
                <a:spcPct val="90000"/>
              </a:lnSpc>
              <a:spcBef>
                <a:spcPts val="360"/>
              </a:spcBef>
              <a:spcAft>
                <a:spcPts val="0"/>
              </a:spcAft>
              <a:buSzPts val="1400"/>
              <a:buNone/>
            </a:pPr>
            <a:endParaRPr sz="2400"/>
          </a:p>
          <a:p>
            <a:pPr marL="342900" lvl="0" indent="-342900" algn="l" rtl="0">
              <a:lnSpc>
                <a:spcPct val="90000"/>
              </a:lnSpc>
              <a:spcBef>
                <a:spcPts val="360"/>
              </a:spcBef>
              <a:spcAft>
                <a:spcPts val="0"/>
              </a:spcAft>
              <a:buSzPts val="1400"/>
              <a:buNone/>
            </a:pPr>
            <a:endParaRPr sz="2400"/>
          </a:p>
        </p:txBody>
      </p:sp>
      <p:pic>
        <p:nvPicPr>
          <p:cNvPr id="449" name="Google Shape;449;g754cf4eb34_0_139"/>
          <p:cNvPicPr preferRelativeResize="0"/>
          <p:nvPr/>
        </p:nvPicPr>
        <p:blipFill rotWithShape="1">
          <a:blip r:embed="rId3">
            <a:alphaModFix/>
          </a:blip>
          <a:srcRect/>
          <a:stretch/>
        </p:blipFill>
        <p:spPr>
          <a:xfrm>
            <a:off x="1521149" y="826050"/>
            <a:ext cx="6663600" cy="3748275"/>
          </a:xfrm>
          <a:prstGeom prst="rect">
            <a:avLst/>
          </a:prstGeom>
          <a:noFill/>
          <a:ln>
            <a:noFill/>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754cf4eb34_0_0"/>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4</a:t>
            </a:fld>
            <a:endParaRPr/>
          </a:p>
        </p:txBody>
      </p:sp>
      <p:sp>
        <p:nvSpPr>
          <p:cNvPr id="159" name="Google Shape;159;g754cf4eb34_0_0"/>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chemeClr val="dk1"/>
              </a:buClr>
              <a:buSzPts val="2400"/>
              <a:buFont typeface="Arial"/>
              <a:buNone/>
            </a:pPr>
            <a:r>
              <a:rPr lang="zh-CN" sz="3600" b="1" i="0" u="none" strike="noStrike" cap="none">
                <a:solidFill>
                  <a:schemeClr val="lt1"/>
                </a:solidFill>
                <a:latin typeface="Source Sans Pro SemiBold"/>
                <a:ea typeface="Source Sans Pro SemiBold"/>
                <a:cs typeface="Source Sans Pro SemiBold"/>
                <a:sym typeface="Source Sans Pro SemiBold"/>
              </a:rPr>
              <a:t>Retrospect</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160" name="Google Shape;160;g754cf4eb34_0_0"/>
          <p:cNvSpPr txBox="1"/>
          <p:nvPr/>
        </p:nvSpPr>
        <p:spPr>
          <a:xfrm>
            <a:off x="457200" y="893350"/>
            <a:ext cx="8741100" cy="391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800" b="1">
                <a:solidFill>
                  <a:schemeClr val="dk1"/>
                </a:solidFill>
                <a:latin typeface="Source Sans Pro"/>
                <a:ea typeface="Source Sans Pro"/>
                <a:cs typeface="Source Sans Pro"/>
                <a:sym typeface="Source Sans Pro"/>
              </a:rPr>
              <a:t>Recap what we have already done:</a:t>
            </a: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None/>
            </a:pPr>
            <a:endParaRPr sz="1800" b="1">
              <a:solidFill>
                <a:schemeClr val="dk1"/>
              </a:solidFill>
              <a:latin typeface="Source Sans Pro"/>
              <a:ea typeface="Source Sans Pro"/>
              <a:cs typeface="Source Sans Pro"/>
              <a:sym typeface="Source Sans Pro"/>
            </a:endParaRPr>
          </a:p>
          <a:p>
            <a:pPr marL="457200" marR="0" lvl="0"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Determine the definition of fairness and related metrics</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Chi Square test: recommendation rates of different groups are same</a:t>
            </a:r>
            <a:endParaRPr sz="1600">
              <a:solidFill>
                <a:schemeClr val="dk1"/>
              </a:solidFill>
              <a:latin typeface="Source Sans Pro"/>
              <a:ea typeface="Source Sans Pro"/>
              <a:cs typeface="Source Sans Pro"/>
              <a:sym typeface="Source Sans Pro"/>
            </a:endParaRPr>
          </a:p>
          <a:p>
            <a:pPr marL="914400" marR="0" lvl="1"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Four-Fifth rules: recommendation rates of disadvantage group is not less than four-fifths (80%) of advantage group</a:t>
            </a:r>
            <a:endParaRPr sz="1800">
              <a:solidFill>
                <a:schemeClr val="dk1"/>
              </a:solidFill>
              <a:latin typeface="Source Sans Pro"/>
              <a:ea typeface="Source Sans Pro"/>
              <a:cs typeface="Source Sans Pro"/>
              <a:sym typeface="Source Sans Pro"/>
            </a:endParaRPr>
          </a:p>
          <a:p>
            <a:pPr marL="914400" marR="0" lvl="0" indent="0" algn="l" rtl="0">
              <a:lnSpc>
                <a:spcPct val="115000"/>
              </a:lnSpc>
              <a:spcBef>
                <a:spcPts val="0"/>
              </a:spcBef>
              <a:spcAft>
                <a:spcPts val="0"/>
              </a:spcAft>
              <a:buNone/>
            </a:pPr>
            <a:endParaRPr sz="1600">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None/>
            </a:pP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chemeClr val="dk1"/>
              </a:buClr>
              <a:buSzPts val="11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45720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754cf4eb34_0_81"/>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marR="0" lvl="0" indent="0" algn="l" rtl="0">
              <a:lnSpc>
                <a:spcPct val="85000"/>
              </a:lnSpc>
              <a:spcBef>
                <a:spcPts val="0"/>
              </a:spcBef>
              <a:spcAft>
                <a:spcPts val="0"/>
              </a:spcAft>
              <a:buClr>
                <a:schemeClr val="dk1"/>
              </a:buClr>
              <a:buSzPts val="2400"/>
              <a:buFont typeface="Arial"/>
              <a:buNone/>
            </a:pPr>
            <a:r>
              <a:rPr lang="zh-CN" sz="3600" b="1" i="0" u="none" strike="noStrike" cap="none">
                <a:solidFill>
                  <a:schemeClr val="lt1"/>
                </a:solidFill>
                <a:latin typeface="Source Sans Pro SemiBold"/>
                <a:ea typeface="Source Sans Pro SemiBold"/>
                <a:cs typeface="Source Sans Pro SemiBold"/>
                <a:sym typeface="Source Sans Pro SemiBold"/>
              </a:rPr>
              <a:t>Retrospect</a:t>
            </a:r>
            <a:endParaRPr sz="3600" b="1" i="0" u="none" strike="noStrike" cap="none">
              <a:solidFill>
                <a:schemeClr val="lt1"/>
              </a:solidFill>
              <a:latin typeface="Source Sans Pro SemiBold"/>
              <a:ea typeface="Source Sans Pro SemiBold"/>
              <a:cs typeface="Source Sans Pro SemiBold"/>
              <a:sym typeface="Source Sans Pro SemiBold"/>
            </a:endParaRPr>
          </a:p>
        </p:txBody>
      </p:sp>
      <p:sp>
        <p:nvSpPr>
          <p:cNvPr id="166" name="Google Shape;166;g754cf4eb34_0_81"/>
          <p:cNvSpPr txBox="1"/>
          <p:nvPr/>
        </p:nvSpPr>
        <p:spPr>
          <a:xfrm>
            <a:off x="457200" y="893350"/>
            <a:ext cx="8095800" cy="16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b="1">
                <a:solidFill>
                  <a:schemeClr val="dk1"/>
                </a:solidFill>
                <a:latin typeface="Source Sans Pro"/>
                <a:ea typeface="Source Sans Pro"/>
                <a:cs typeface="Source Sans Pro"/>
                <a:sym typeface="Source Sans Pro"/>
              </a:rPr>
              <a:t>Recap what we have already done:</a:t>
            </a:r>
            <a:endParaRPr sz="1800" b="1">
              <a:solidFill>
                <a:schemeClr val="dk1"/>
              </a:solidFill>
              <a:latin typeface="Source Sans Pro"/>
              <a:ea typeface="Source Sans Pro"/>
              <a:cs typeface="Source Sans Pro"/>
              <a:sym typeface="Source Sans Pro"/>
            </a:endParaRPr>
          </a:p>
          <a:p>
            <a:pPr marL="457200" marR="0" lvl="0" indent="-330200" algn="l" rtl="0">
              <a:lnSpc>
                <a:spcPct val="115000"/>
              </a:lnSpc>
              <a:spcBef>
                <a:spcPts val="0"/>
              </a:spcBef>
              <a:spcAft>
                <a:spcPts val="0"/>
              </a:spcAft>
              <a:buClr>
                <a:schemeClr val="dk1"/>
              </a:buClr>
              <a:buSzPts val="1600"/>
              <a:buFont typeface="Source Sans Pro"/>
              <a:buChar char="●"/>
            </a:pPr>
            <a:r>
              <a:rPr lang="zh-CN" sz="1600">
                <a:solidFill>
                  <a:schemeClr val="dk1"/>
                </a:solidFill>
                <a:latin typeface="Source Sans Pro"/>
                <a:ea typeface="Source Sans Pro"/>
                <a:cs typeface="Source Sans Pro"/>
                <a:sym typeface="Source Sans Pro"/>
              </a:rPr>
              <a:t>Build a linear regression model and make the prediction</a:t>
            </a:r>
            <a:endParaRPr sz="1600">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600">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None/>
            </a:pPr>
            <a:endParaRPr sz="1600">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None/>
            </a:pP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chemeClr val="dk1"/>
              </a:buClr>
              <a:buSzPts val="11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45720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67" name="Google Shape;167;g754cf4eb34_0_81"/>
          <p:cNvGrpSpPr/>
          <p:nvPr/>
        </p:nvGrpSpPr>
        <p:grpSpPr>
          <a:xfrm>
            <a:off x="652755" y="1891616"/>
            <a:ext cx="7683561" cy="2936200"/>
            <a:chOff x="811445" y="1526686"/>
            <a:chExt cx="8048142" cy="3209313"/>
          </a:xfrm>
        </p:grpSpPr>
        <p:grpSp>
          <p:nvGrpSpPr>
            <p:cNvPr id="168" name="Google Shape;168;g754cf4eb34_0_81"/>
            <p:cNvGrpSpPr/>
            <p:nvPr/>
          </p:nvGrpSpPr>
          <p:grpSpPr>
            <a:xfrm>
              <a:off x="824761" y="3584188"/>
              <a:ext cx="8034826" cy="1151811"/>
              <a:chOff x="824761" y="3584188"/>
              <a:chExt cx="8034826" cy="1151811"/>
            </a:xfrm>
          </p:grpSpPr>
          <p:sp>
            <p:nvSpPr>
              <p:cNvPr id="169" name="Google Shape;169;g754cf4eb34_0_81"/>
              <p:cNvSpPr txBox="1"/>
              <p:nvPr/>
            </p:nvSpPr>
            <p:spPr>
              <a:xfrm>
                <a:off x="824761" y="3921445"/>
                <a:ext cx="1104900" cy="5766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1000"/>
                  </a:spcBef>
                  <a:spcAft>
                    <a:spcPts val="0"/>
                  </a:spcAft>
                  <a:buClr>
                    <a:srgbClr val="000000"/>
                  </a:buClr>
                  <a:buSzPts val="1800"/>
                  <a:buFont typeface="Arial"/>
                  <a:buNone/>
                </a:pPr>
                <a:r>
                  <a:rPr lang="zh-CN" sz="1600" b="0" i="0" u="none" strike="noStrike" cap="none">
                    <a:solidFill>
                      <a:srgbClr val="000000"/>
                    </a:solidFill>
                    <a:latin typeface="Source Sans Pro"/>
                    <a:ea typeface="Source Sans Pro"/>
                    <a:cs typeface="Source Sans Pro"/>
                    <a:sym typeface="Source Sans Pro"/>
                  </a:rPr>
                  <a:t>Step2:</a:t>
                </a:r>
                <a:endParaRPr sz="1600" b="0" i="0" u="none" strike="noStrike" cap="none">
                  <a:solidFill>
                    <a:srgbClr val="000000"/>
                  </a:solidFill>
                  <a:latin typeface="Source Sans Pro"/>
                  <a:ea typeface="Source Sans Pro"/>
                  <a:cs typeface="Source Sans Pro"/>
                  <a:sym typeface="Source Sans Pro"/>
                </a:endParaRPr>
              </a:p>
            </p:txBody>
          </p:sp>
          <p:grpSp>
            <p:nvGrpSpPr>
              <p:cNvPr id="170" name="Google Shape;170;g754cf4eb34_0_81"/>
              <p:cNvGrpSpPr/>
              <p:nvPr/>
            </p:nvGrpSpPr>
            <p:grpSpPr>
              <a:xfrm>
                <a:off x="2150878" y="3584188"/>
                <a:ext cx="6708709" cy="1151811"/>
                <a:chOff x="2150878" y="3584188"/>
                <a:chExt cx="6708709" cy="1151811"/>
              </a:xfrm>
            </p:grpSpPr>
            <p:sp>
              <p:nvSpPr>
                <p:cNvPr id="171" name="Google Shape;171;g754cf4eb34_0_81"/>
                <p:cNvSpPr/>
                <p:nvPr/>
              </p:nvSpPr>
              <p:spPr>
                <a:xfrm>
                  <a:off x="2150878" y="3932479"/>
                  <a:ext cx="1486200" cy="667200"/>
                </a:xfrm>
                <a:prstGeom prst="ellipse">
                  <a:avLst/>
                </a:prstGeom>
                <a:solidFill>
                  <a:srgbClr val="FFFFFF"/>
                </a:solidFill>
                <a:ln w="25400" cap="flat" cmpd="sng">
                  <a:solidFill>
                    <a:srgbClr val="662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1" i="0" u="none" strike="noStrike" cap="none">
                      <a:solidFill>
                        <a:srgbClr val="000000"/>
                      </a:solidFill>
                      <a:latin typeface="Arial"/>
                      <a:ea typeface="Arial"/>
                      <a:cs typeface="Arial"/>
                      <a:sym typeface="Arial"/>
                    </a:rPr>
                    <a:t>Big dataset</a:t>
                  </a:r>
                  <a:endParaRPr sz="1400" b="1" i="0" u="none" strike="noStrike" cap="none">
                    <a:solidFill>
                      <a:srgbClr val="000000"/>
                    </a:solidFill>
                    <a:latin typeface="Arial"/>
                    <a:ea typeface="Arial"/>
                    <a:cs typeface="Arial"/>
                    <a:sym typeface="Arial"/>
                  </a:endParaRPr>
                </a:p>
              </p:txBody>
            </p:sp>
            <p:cxnSp>
              <p:nvCxnSpPr>
                <p:cNvPr id="172" name="Google Shape;172;g754cf4eb34_0_81"/>
                <p:cNvCxnSpPr/>
                <p:nvPr/>
              </p:nvCxnSpPr>
              <p:spPr>
                <a:xfrm rot="10800000" flipH="1">
                  <a:off x="3795436" y="3934611"/>
                  <a:ext cx="485100" cy="168600"/>
                </a:xfrm>
                <a:prstGeom prst="straightConnector1">
                  <a:avLst/>
                </a:prstGeom>
                <a:noFill/>
                <a:ln w="9525" cap="flat" cmpd="sng">
                  <a:solidFill>
                    <a:srgbClr val="8B381A"/>
                  </a:solidFill>
                  <a:prstDash val="solid"/>
                  <a:round/>
                  <a:headEnd type="none" w="sm" len="sm"/>
                  <a:tailEnd type="triangle" w="med" len="med"/>
                </a:ln>
              </p:spPr>
            </p:cxnSp>
            <p:sp>
              <p:nvSpPr>
                <p:cNvPr id="173" name="Google Shape;173;g754cf4eb34_0_81"/>
                <p:cNvSpPr/>
                <p:nvPr/>
              </p:nvSpPr>
              <p:spPr>
                <a:xfrm>
                  <a:off x="4320977" y="3667699"/>
                  <a:ext cx="1666500" cy="402600"/>
                </a:xfrm>
                <a:prstGeom prst="ellipse">
                  <a:avLst/>
                </a:prstGeom>
                <a:solidFill>
                  <a:srgbClr val="FFFFFF"/>
                </a:solidFill>
                <a:ln w="25400" cap="flat" cmpd="sng">
                  <a:solidFill>
                    <a:srgbClr val="662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Personality</a:t>
                  </a:r>
                  <a:endParaRPr sz="1400" b="0" i="0" u="none" strike="noStrike" cap="none">
                    <a:solidFill>
                      <a:srgbClr val="000000"/>
                    </a:solidFill>
                    <a:latin typeface="Arial"/>
                    <a:ea typeface="Arial"/>
                    <a:cs typeface="Arial"/>
                    <a:sym typeface="Arial"/>
                  </a:endParaRPr>
                </a:p>
              </p:txBody>
            </p:sp>
            <p:sp>
              <p:nvSpPr>
                <p:cNvPr id="174" name="Google Shape;174;g754cf4eb34_0_81"/>
                <p:cNvSpPr/>
                <p:nvPr/>
              </p:nvSpPr>
              <p:spPr>
                <a:xfrm>
                  <a:off x="4320977" y="4333399"/>
                  <a:ext cx="1666500" cy="402600"/>
                </a:xfrm>
                <a:prstGeom prst="ellipse">
                  <a:avLst/>
                </a:prstGeom>
                <a:solidFill>
                  <a:srgbClr val="FFFFFF"/>
                </a:solidFill>
                <a:ln w="25400" cap="flat" cmpd="sng">
                  <a:solidFill>
                    <a:srgbClr val="662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Bias Factors</a:t>
                  </a:r>
                  <a:endParaRPr sz="1400" b="0" i="0" u="none" strike="noStrike" cap="none">
                    <a:solidFill>
                      <a:srgbClr val="000000"/>
                    </a:solidFill>
                    <a:latin typeface="Arial"/>
                    <a:ea typeface="Arial"/>
                    <a:cs typeface="Arial"/>
                    <a:sym typeface="Arial"/>
                  </a:endParaRPr>
                </a:p>
              </p:txBody>
            </p:sp>
            <p:sp>
              <p:nvSpPr>
                <p:cNvPr id="175" name="Google Shape;175;g754cf4eb34_0_81"/>
                <p:cNvSpPr/>
                <p:nvPr/>
              </p:nvSpPr>
              <p:spPr>
                <a:xfrm>
                  <a:off x="6295386" y="3584188"/>
                  <a:ext cx="859200" cy="576600"/>
                </a:xfrm>
                <a:prstGeom prst="rect">
                  <a:avLst/>
                </a:prstGeom>
                <a:solidFill>
                  <a:srgbClr val="FFFFFF"/>
                </a:solidFill>
                <a:ln w="25400" cap="flat" cmpd="sng">
                  <a:solidFill>
                    <a:srgbClr val="662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Model</a:t>
                  </a:r>
                  <a:endParaRPr sz="1400" b="0" i="0" u="none" strike="noStrike" cap="none">
                    <a:solidFill>
                      <a:srgbClr val="000000"/>
                    </a:solidFill>
                    <a:latin typeface="Arial"/>
                    <a:ea typeface="Arial"/>
                    <a:cs typeface="Arial"/>
                    <a:sym typeface="Arial"/>
                  </a:endParaRPr>
                </a:p>
              </p:txBody>
            </p:sp>
            <p:cxnSp>
              <p:nvCxnSpPr>
                <p:cNvPr id="176" name="Google Shape;176;g754cf4eb34_0_81"/>
                <p:cNvCxnSpPr/>
                <p:nvPr/>
              </p:nvCxnSpPr>
              <p:spPr>
                <a:xfrm rot="10800000" flipH="1">
                  <a:off x="7154572" y="3872745"/>
                  <a:ext cx="275100" cy="4800"/>
                </a:xfrm>
                <a:prstGeom prst="straightConnector1">
                  <a:avLst/>
                </a:prstGeom>
                <a:noFill/>
                <a:ln w="9525" cap="flat" cmpd="sng">
                  <a:solidFill>
                    <a:srgbClr val="8B381A"/>
                  </a:solidFill>
                  <a:prstDash val="solid"/>
                  <a:round/>
                  <a:headEnd type="none" w="sm" len="sm"/>
                  <a:tailEnd type="triangle" w="med" len="med"/>
                </a:ln>
              </p:spPr>
            </p:cxnSp>
            <p:cxnSp>
              <p:nvCxnSpPr>
                <p:cNvPr id="177" name="Google Shape;177;g754cf4eb34_0_81"/>
                <p:cNvCxnSpPr>
                  <a:stCxn id="173" idx="6"/>
                </p:cNvCxnSpPr>
                <p:nvPr/>
              </p:nvCxnSpPr>
              <p:spPr>
                <a:xfrm>
                  <a:off x="5987477" y="3868999"/>
                  <a:ext cx="260100" cy="0"/>
                </a:xfrm>
                <a:prstGeom prst="straightConnector1">
                  <a:avLst/>
                </a:prstGeom>
                <a:noFill/>
                <a:ln w="9525" cap="flat" cmpd="sng">
                  <a:solidFill>
                    <a:srgbClr val="8B381A"/>
                  </a:solidFill>
                  <a:prstDash val="solid"/>
                  <a:round/>
                  <a:headEnd type="none" w="sm" len="sm"/>
                  <a:tailEnd type="triangle" w="med" len="med"/>
                </a:ln>
              </p:spPr>
            </p:cxnSp>
            <p:sp>
              <p:nvSpPr>
                <p:cNvPr id="178" name="Google Shape;178;g754cf4eb34_0_81"/>
                <p:cNvSpPr/>
                <p:nvPr/>
              </p:nvSpPr>
              <p:spPr>
                <a:xfrm>
                  <a:off x="7462487" y="3673857"/>
                  <a:ext cx="1397100" cy="402600"/>
                </a:xfrm>
                <a:prstGeom prst="ellipse">
                  <a:avLst/>
                </a:prstGeom>
                <a:solidFill>
                  <a:srgbClr val="FFFFFF"/>
                </a:solidFill>
                <a:ln w="25400" cap="flat" cmpd="sng">
                  <a:solidFill>
                    <a:srgbClr val="662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Predicted Rating</a:t>
                  </a:r>
                  <a:endParaRPr sz="1400" b="0" i="0" u="none" strike="noStrike" cap="none">
                    <a:solidFill>
                      <a:srgbClr val="000000"/>
                    </a:solidFill>
                    <a:latin typeface="Arial"/>
                    <a:ea typeface="Arial"/>
                    <a:cs typeface="Arial"/>
                    <a:sym typeface="Arial"/>
                  </a:endParaRPr>
                </a:p>
              </p:txBody>
            </p:sp>
            <p:cxnSp>
              <p:nvCxnSpPr>
                <p:cNvPr id="179" name="Google Shape;179;g754cf4eb34_0_81"/>
                <p:cNvCxnSpPr/>
                <p:nvPr/>
              </p:nvCxnSpPr>
              <p:spPr>
                <a:xfrm>
                  <a:off x="3795436" y="4366450"/>
                  <a:ext cx="485100" cy="175500"/>
                </a:xfrm>
                <a:prstGeom prst="straightConnector1">
                  <a:avLst/>
                </a:prstGeom>
                <a:noFill/>
                <a:ln w="9525" cap="flat" cmpd="sng">
                  <a:solidFill>
                    <a:srgbClr val="8B381A"/>
                  </a:solidFill>
                  <a:prstDash val="solid"/>
                  <a:round/>
                  <a:headEnd type="none" w="sm" len="sm"/>
                  <a:tailEnd type="triangle" w="med" len="med"/>
                </a:ln>
              </p:spPr>
            </p:cxnSp>
          </p:grpSp>
        </p:grpSp>
        <p:grpSp>
          <p:nvGrpSpPr>
            <p:cNvPr id="180" name="Google Shape;180;g754cf4eb34_0_81"/>
            <p:cNvGrpSpPr/>
            <p:nvPr/>
          </p:nvGrpSpPr>
          <p:grpSpPr>
            <a:xfrm>
              <a:off x="811445" y="1526686"/>
              <a:ext cx="8027880" cy="1504160"/>
              <a:chOff x="811445" y="1526686"/>
              <a:chExt cx="8027880" cy="1504160"/>
            </a:xfrm>
          </p:grpSpPr>
          <p:grpSp>
            <p:nvGrpSpPr>
              <p:cNvPr id="181" name="Google Shape;181;g754cf4eb34_0_81"/>
              <p:cNvGrpSpPr/>
              <p:nvPr/>
            </p:nvGrpSpPr>
            <p:grpSpPr>
              <a:xfrm>
                <a:off x="2124091" y="1526686"/>
                <a:ext cx="6715234" cy="1504160"/>
                <a:chOff x="614781" y="1636856"/>
                <a:chExt cx="6715234" cy="1504160"/>
              </a:xfrm>
            </p:grpSpPr>
            <p:sp>
              <p:nvSpPr>
                <p:cNvPr id="182" name="Google Shape;182;g754cf4eb34_0_81"/>
                <p:cNvSpPr/>
                <p:nvPr/>
              </p:nvSpPr>
              <p:spPr>
                <a:xfrm>
                  <a:off x="614781" y="2017750"/>
                  <a:ext cx="1495800" cy="703200"/>
                </a:xfrm>
                <a:prstGeom prst="ellipse">
                  <a:avLst/>
                </a:prstGeom>
                <a:solidFill>
                  <a:srgbClr val="FFFFFF"/>
                </a:solidFill>
                <a:ln w="25400" cap="flat" cmpd="sng">
                  <a:solidFill>
                    <a:srgbClr val="662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1" i="0" u="none" strike="noStrike" cap="none">
                      <a:solidFill>
                        <a:srgbClr val="000000"/>
                      </a:solidFill>
                      <a:latin typeface="Arial"/>
                      <a:ea typeface="Arial"/>
                      <a:cs typeface="Arial"/>
                      <a:sym typeface="Arial"/>
                    </a:rPr>
                    <a:t>Small dataset</a:t>
                  </a:r>
                  <a:endParaRPr sz="1400" b="1" i="0" u="none" strike="noStrike" cap="none">
                    <a:solidFill>
                      <a:srgbClr val="000000"/>
                    </a:solidFill>
                    <a:latin typeface="Arial"/>
                    <a:ea typeface="Arial"/>
                    <a:cs typeface="Arial"/>
                    <a:sym typeface="Arial"/>
                  </a:endParaRPr>
                </a:p>
              </p:txBody>
            </p:sp>
            <p:grpSp>
              <p:nvGrpSpPr>
                <p:cNvPr id="183" name="Google Shape;183;g754cf4eb34_0_81"/>
                <p:cNvGrpSpPr/>
                <p:nvPr/>
              </p:nvGrpSpPr>
              <p:grpSpPr>
                <a:xfrm>
                  <a:off x="4018928" y="1636856"/>
                  <a:ext cx="1666500" cy="1504160"/>
                  <a:chOff x="3148596" y="1636856"/>
                  <a:chExt cx="1666500" cy="1504160"/>
                </a:xfrm>
              </p:grpSpPr>
              <p:sp>
                <p:nvSpPr>
                  <p:cNvPr id="184" name="Google Shape;184;g754cf4eb34_0_81"/>
                  <p:cNvSpPr/>
                  <p:nvPr/>
                </p:nvSpPr>
                <p:spPr>
                  <a:xfrm>
                    <a:off x="3148596" y="1636856"/>
                    <a:ext cx="1666500" cy="402600"/>
                  </a:xfrm>
                  <a:prstGeom prst="ellipse">
                    <a:avLst/>
                  </a:prstGeom>
                  <a:solidFill>
                    <a:srgbClr val="FFFFFF"/>
                  </a:solidFill>
                  <a:ln w="25400" cap="flat" cmpd="sng">
                    <a:solidFill>
                      <a:srgbClr val="662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Personality</a:t>
                    </a:r>
                    <a:endParaRPr sz="1400" b="0" i="0" u="none" strike="noStrike" cap="none">
                      <a:solidFill>
                        <a:srgbClr val="000000"/>
                      </a:solidFill>
                      <a:latin typeface="Arial"/>
                      <a:ea typeface="Arial"/>
                      <a:cs typeface="Arial"/>
                      <a:sym typeface="Arial"/>
                    </a:endParaRPr>
                  </a:p>
                </p:txBody>
              </p:sp>
              <p:sp>
                <p:nvSpPr>
                  <p:cNvPr id="185" name="Google Shape;185;g754cf4eb34_0_81"/>
                  <p:cNvSpPr/>
                  <p:nvPr/>
                </p:nvSpPr>
                <p:spPr>
                  <a:xfrm>
                    <a:off x="3148596" y="2150442"/>
                    <a:ext cx="1666500" cy="402600"/>
                  </a:xfrm>
                  <a:prstGeom prst="ellipse">
                    <a:avLst/>
                  </a:prstGeom>
                  <a:solidFill>
                    <a:srgbClr val="FFFFFF"/>
                  </a:solidFill>
                  <a:ln w="25400" cap="flat" cmpd="sng">
                    <a:solidFill>
                      <a:srgbClr val="662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Rating</a:t>
                    </a:r>
                    <a:endParaRPr sz="1400" b="0" i="0" u="none" strike="noStrike" cap="none">
                      <a:solidFill>
                        <a:srgbClr val="000000"/>
                      </a:solidFill>
                      <a:latin typeface="Arial"/>
                      <a:ea typeface="Arial"/>
                      <a:cs typeface="Arial"/>
                      <a:sym typeface="Arial"/>
                    </a:endParaRPr>
                  </a:p>
                </p:txBody>
              </p:sp>
              <p:sp>
                <p:nvSpPr>
                  <p:cNvPr id="186" name="Google Shape;186;g754cf4eb34_0_81"/>
                  <p:cNvSpPr/>
                  <p:nvPr/>
                </p:nvSpPr>
                <p:spPr>
                  <a:xfrm>
                    <a:off x="3148596" y="2738416"/>
                    <a:ext cx="1666500" cy="402600"/>
                  </a:xfrm>
                  <a:prstGeom prst="ellipse">
                    <a:avLst/>
                  </a:prstGeom>
                  <a:solidFill>
                    <a:srgbClr val="FFFFFF"/>
                  </a:solidFill>
                  <a:ln w="25400" cap="flat" cmpd="sng">
                    <a:solidFill>
                      <a:srgbClr val="662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Bias Factors</a:t>
                    </a:r>
                    <a:endParaRPr sz="1400" b="0" i="0" u="none" strike="noStrike" cap="none">
                      <a:solidFill>
                        <a:srgbClr val="000000"/>
                      </a:solidFill>
                      <a:latin typeface="Arial"/>
                      <a:ea typeface="Arial"/>
                      <a:cs typeface="Arial"/>
                      <a:sym typeface="Arial"/>
                    </a:endParaRPr>
                  </a:p>
                </p:txBody>
              </p:sp>
            </p:grpSp>
            <p:cxnSp>
              <p:nvCxnSpPr>
                <p:cNvPr id="187" name="Google Shape;187;g754cf4eb34_0_81"/>
                <p:cNvCxnSpPr/>
                <p:nvPr/>
              </p:nvCxnSpPr>
              <p:spPr>
                <a:xfrm rot="10800000" flipH="1">
                  <a:off x="3290547" y="1860330"/>
                  <a:ext cx="588300" cy="303000"/>
                </a:xfrm>
                <a:prstGeom prst="straightConnector1">
                  <a:avLst/>
                </a:prstGeom>
                <a:noFill/>
                <a:ln w="9525" cap="flat" cmpd="sng">
                  <a:solidFill>
                    <a:srgbClr val="8B381A"/>
                  </a:solidFill>
                  <a:prstDash val="solid"/>
                  <a:round/>
                  <a:headEnd type="none" w="sm" len="sm"/>
                  <a:tailEnd type="triangle" w="med" len="med"/>
                </a:ln>
              </p:spPr>
            </p:cxnSp>
            <p:cxnSp>
              <p:nvCxnSpPr>
                <p:cNvPr id="188" name="Google Shape;188;g754cf4eb34_0_81"/>
                <p:cNvCxnSpPr/>
                <p:nvPr/>
              </p:nvCxnSpPr>
              <p:spPr>
                <a:xfrm>
                  <a:off x="3431265" y="2369036"/>
                  <a:ext cx="436800" cy="0"/>
                </a:xfrm>
                <a:prstGeom prst="straightConnector1">
                  <a:avLst/>
                </a:prstGeom>
                <a:noFill/>
                <a:ln w="9525" cap="flat" cmpd="sng">
                  <a:solidFill>
                    <a:srgbClr val="8B381A"/>
                  </a:solidFill>
                  <a:prstDash val="solid"/>
                  <a:round/>
                  <a:headEnd type="none" w="sm" len="sm"/>
                  <a:tailEnd type="triangle" w="med" len="med"/>
                </a:ln>
              </p:spPr>
            </p:cxnSp>
            <p:cxnSp>
              <p:nvCxnSpPr>
                <p:cNvPr id="189" name="Google Shape;189;g754cf4eb34_0_81"/>
                <p:cNvCxnSpPr/>
                <p:nvPr/>
              </p:nvCxnSpPr>
              <p:spPr>
                <a:xfrm>
                  <a:off x="3322636" y="2567817"/>
                  <a:ext cx="545400" cy="354900"/>
                </a:xfrm>
                <a:prstGeom prst="straightConnector1">
                  <a:avLst/>
                </a:prstGeom>
                <a:noFill/>
                <a:ln w="9525" cap="flat" cmpd="sng">
                  <a:solidFill>
                    <a:srgbClr val="8B381A"/>
                  </a:solidFill>
                  <a:prstDash val="solid"/>
                  <a:round/>
                  <a:headEnd type="none" w="sm" len="sm"/>
                  <a:tailEnd type="triangle" w="med" len="med"/>
                </a:ln>
              </p:spPr>
            </p:cxnSp>
            <p:cxnSp>
              <p:nvCxnSpPr>
                <p:cNvPr id="190" name="Google Shape;190;g754cf4eb34_0_81"/>
                <p:cNvCxnSpPr/>
                <p:nvPr/>
              </p:nvCxnSpPr>
              <p:spPr>
                <a:xfrm>
                  <a:off x="5730934" y="1807976"/>
                  <a:ext cx="651000" cy="313800"/>
                </a:xfrm>
                <a:prstGeom prst="straightConnector1">
                  <a:avLst/>
                </a:prstGeom>
                <a:noFill/>
                <a:ln w="9525" cap="flat" cmpd="sng">
                  <a:solidFill>
                    <a:srgbClr val="8B381A"/>
                  </a:solidFill>
                  <a:prstDash val="solid"/>
                  <a:round/>
                  <a:headEnd type="none" w="sm" len="sm"/>
                  <a:tailEnd type="triangle" w="med" len="med"/>
                </a:ln>
              </p:spPr>
            </p:cxnSp>
            <p:cxnSp>
              <p:nvCxnSpPr>
                <p:cNvPr id="191" name="Google Shape;191;g754cf4eb34_0_81"/>
                <p:cNvCxnSpPr/>
                <p:nvPr/>
              </p:nvCxnSpPr>
              <p:spPr>
                <a:xfrm>
                  <a:off x="5740380" y="2351672"/>
                  <a:ext cx="649500" cy="0"/>
                </a:xfrm>
                <a:prstGeom prst="straightConnector1">
                  <a:avLst/>
                </a:prstGeom>
                <a:noFill/>
                <a:ln w="9525" cap="flat" cmpd="sng">
                  <a:solidFill>
                    <a:srgbClr val="8B381A"/>
                  </a:solidFill>
                  <a:prstDash val="solid"/>
                  <a:round/>
                  <a:headEnd type="none" w="sm" len="sm"/>
                  <a:tailEnd type="triangle" w="med" len="med"/>
                </a:ln>
              </p:spPr>
            </p:cxnSp>
            <p:sp>
              <p:nvSpPr>
                <p:cNvPr id="192" name="Google Shape;192;g754cf4eb34_0_81"/>
                <p:cNvSpPr/>
                <p:nvPr/>
              </p:nvSpPr>
              <p:spPr>
                <a:xfrm>
                  <a:off x="6470815" y="2080758"/>
                  <a:ext cx="859200" cy="576600"/>
                </a:xfrm>
                <a:prstGeom prst="rect">
                  <a:avLst/>
                </a:prstGeom>
                <a:solidFill>
                  <a:srgbClr val="FFFFFF"/>
                </a:solidFill>
                <a:ln w="25400" cap="flat" cmpd="sng">
                  <a:solidFill>
                    <a:srgbClr val="662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Model</a:t>
                  </a:r>
                  <a:endParaRPr sz="1400" b="0" i="0" u="none" strike="noStrike" cap="none">
                    <a:solidFill>
                      <a:srgbClr val="000000"/>
                    </a:solidFill>
                    <a:latin typeface="Arial"/>
                    <a:ea typeface="Arial"/>
                    <a:cs typeface="Arial"/>
                    <a:sym typeface="Arial"/>
                  </a:endParaRPr>
                </a:p>
              </p:txBody>
            </p:sp>
          </p:grpSp>
          <p:sp>
            <p:nvSpPr>
              <p:cNvPr id="193" name="Google Shape;193;g754cf4eb34_0_81"/>
              <p:cNvSpPr txBox="1"/>
              <p:nvPr/>
            </p:nvSpPr>
            <p:spPr>
              <a:xfrm>
                <a:off x="811445" y="1929147"/>
                <a:ext cx="976500" cy="802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1000"/>
                  </a:spcBef>
                  <a:spcAft>
                    <a:spcPts val="0"/>
                  </a:spcAft>
                  <a:buClr>
                    <a:srgbClr val="000000"/>
                  </a:buClr>
                  <a:buSzPts val="1800"/>
                  <a:buFont typeface="Arial"/>
                  <a:buNone/>
                </a:pPr>
                <a:r>
                  <a:rPr lang="zh-CN" sz="1600" b="0" i="0" u="none" strike="noStrike" cap="none">
                    <a:solidFill>
                      <a:srgbClr val="000000"/>
                    </a:solidFill>
                    <a:latin typeface="Source Sans Pro"/>
                    <a:ea typeface="Source Sans Pro"/>
                    <a:cs typeface="Source Sans Pro"/>
                    <a:sym typeface="Source Sans Pro"/>
                  </a:rPr>
                  <a:t>Step1:</a:t>
                </a:r>
                <a:endParaRPr sz="1600" b="0" i="0" u="none" strike="noStrike" cap="none">
                  <a:solidFill>
                    <a:srgbClr val="000000"/>
                  </a:solidFill>
                  <a:latin typeface="Source Sans Pro"/>
                  <a:ea typeface="Source Sans Pro"/>
                  <a:cs typeface="Source Sans Pro"/>
                  <a:sym typeface="Source Sans Pro"/>
                </a:endParaRPr>
              </a:p>
            </p:txBody>
          </p:sp>
          <p:sp>
            <p:nvSpPr>
              <p:cNvPr id="194" name="Google Shape;194;g754cf4eb34_0_81"/>
              <p:cNvSpPr/>
              <p:nvPr/>
            </p:nvSpPr>
            <p:spPr>
              <a:xfrm>
                <a:off x="4068274" y="2020109"/>
                <a:ext cx="603000" cy="486900"/>
              </a:xfrm>
              <a:prstGeom prst="rect">
                <a:avLst/>
              </a:prstGeom>
              <a:solidFill>
                <a:srgbClr val="FFFFFF"/>
              </a:solidFill>
              <a:ln w="25400" cap="flat" cmpd="sng">
                <a:solidFill>
                  <a:srgbClr val="662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EDA</a:t>
                </a: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76df1981ad_3_142"/>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6</a:t>
            </a:fld>
            <a:endParaRPr/>
          </a:p>
        </p:txBody>
      </p:sp>
      <p:sp>
        <p:nvSpPr>
          <p:cNvPr id="200" name="Google Shape;200;g76df1981ad_3_142"/>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2400"/>
              <a:buFont typeface="Arial"/>
              <a:buNone/>
            </a:pPr>
            <a:r>
              <a:rPr lang="zh-CN" sz="3600" b="1">
                <a:solidFill>
                  <a:schemeClr val="lt1"/>
                </a:solidFill>
                <a:latin typeface="Source Sans Pro SemiBold"/>
                <a:ea typeface="Source Sans Pro SemiBold"/>
                <a:cs typeface="Source Sans Pro SemiBold"/>
                <a:sym typeface="Source Sans Pro SemiBold"/>
              </a:rPr>
              <a:t>Retrospect</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pic>
        <p:nvPicPr>
          <p:cNvPr id="201" name="Google Shape;201;g76df1981ad_3_142"/>
          <p:cNvPicPr preferRelativeResize="0"/>
          <p:nvPr/>
        </p:nvPicPr>
        <p:blipFill rotWithShape="1">
          <a:blip r:embed="rId3">
            <a:alphaModFix/>
          </a:blip>
          <a:srcRect/>
          <a:stretch/>
        </p:blipFill>
        <p:spPr>
          <a:xfrm>
            <a:off x="865350" y="1480950"/>
            <a:ext cx="7404548" cy="2742887"/>
          </a:xfrm>
          <a:prstGeom prst="rect">
            <a:avLst/>
          </a:prstGeom>
          <a:noFill/>
          <a:ln>
            <a:noFill/>
          </a:ln>
        </p:spPr>
      </p:pic>
      <p:sp>
        <p:nvSpPr>
          <p:cNvPr id="202" name="Google Shape;202;g76df1981ad_3_142"/>
          <p:cNvSpPr txBox="1"/>
          <p:nvPr/>
        </p:nvSpPr>
        <p:spPr>
          <a:xfrm>
            <a:off x="457200" y="893350"/>
            <a:ext cx="8095800" cy="16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b="1">
                <a:solidFill>
                  <a:schemeClr val="dk1"/>
                </a:solidFill>
                <a:latin typeface="Source Sans Pro"/>
                <a:ea typeface="Source Sans Pro"/>
                <a:cs typeface="Source Sans Pro"/>
                <a:sym typeface="Source Sans Pro"/>
              </a:rPr>
              <a:t>OverallRating</a:t>
            </a: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chemeClr val="dk1"/>
              </a:buClr>
              <a:buSzPts val="11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45720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76df1981ad_3_148"/>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7</a:t>
            </a:fld>
            <a:endParaRPr/>
          </a:p>
        </p:txBody>
      </p:sp>
      <p:sp>
        <p:nvSpPr>
          <p:cNvPr id="208" name="Google Shape;208;g76df1981ad_3_148"/>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2400"/>
              <a:buFont typeface="Arial"/>
              <a:buNone/>
            </a:pPr>
            <a:r>
              <a:rPr lang="zh-CN" sz="3600" b="1">
                <a:solidFill>
                  <a:schemeClr val="lt1"/>
                </a:solidFill>
                <a:latin typeface="Source Sans Pro SemiBold"/>
                <a:ea typeface="Source Sans Pro SemiBold"/>
                <a:cs typeface="Source Sans Pro SemiBold"/>
                <a:sym typeface="Source Sans Pro SemiBold"/>
              </a:rPr>
              <a:t>Retrospect</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209" name="Google Shape;209;g76df1981ad_3_148"/>
          <p:cNvSpPr txBox="1"/>
          <p:nvPr/>
        </p:nvSpPr>
        <p:spPr>
          <a:xfrm>
            <a:off x="457200" y="893350"/>
            <a:ext cx="8095800" cy="47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b="1">
                <a:solidFill>
                  <a:schemeClr val="dk1"/>
                </a:solidFill>
                <a:latin typeface="Source Sans Pro"/>
                <a:ea typeface="Source Sans Pro"/>
                <a:cs typeface="Source Sans Pro"/>
                <a:sym typeface="Source Sans Pro"/>
              </a:rPr>
              <a:t>OverallRating &amp; Age</a:t>
            </a: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chemeClr val="dk1"/>
              </a:buClr>
              <a:buSzPts val="11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45720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pic>
        <p:nvPicPr>
          <p:cNvPr id="210" name="Google Shape;210;g76df1981ad_3_148"/>
          <p:cNvPicPr preferRelativeResize="0"/>
          <p:nvPr/>
        </p:nvPicPr>
        <p:blipFill rotWithShape="1">
          <a:blip r:embed="rId3">
            <a:alphaModFix/>
          </a:blip>
          <a:srcRect/>
          <a:stretch/>
        </p:blipFill>
        <p:spPr>
          <a:xfrm>
            <a:off x="4139701" y="1387625"/>
            <a:ext cx="4788597" cy="2988001"/>
          </a:xfrm>
          <a:prstGeom prst="rect">
            <a:avLst/>
          </a:prstGeom>
          <a:noFill/>
          <a:ln>
            <a:noFill/>
          </a:ln>
        </p:spPr>
      </p:pic>
      <p:pic>
        <p:nvPicPr>
          <p:cNvPr id="211" name="Google Shape;211;g76df1981ad_3_148"/>
          <p:cNvPicPr preferRelativeResize="0"/>
          <p:nvPr/>
        </p:nvPicPr>
        <p:blipFill rotWithShape="1">
          <a:blip r:embed="rId4">
            <a:alphaModFix/>
          </a:blip>
          <a:srcRect l="55978"/>
          <a:stretch/>
        </p:blipFill>
        <p:spPr>
          <a:xfrm>
            <a:off x="577675" y="1366450"/>
            <a:ext cx="3248826" cy="2988001"/>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801d1dbcb1_0_5"/>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8</a:t>
            </a:fld>
            <a:endParaRPr/>
          </a:p>
        </p:txBody>
      </p:sp>
      <p:sp>
        <p:nvSpPr>
          <p:cNvPr id="217" name="Google Shape;217;g801d1dbcb1_0_5"/>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2400"/>
              <a:buFont typeface="Arial"/>
              <a:buNone/>
            </a:pPr>
            <a:r>
              <a:rPr lang="zh-CN" sz="3600" b="1">
                <a:solidFill>
                  <a:schemeClr val="lt1"/>
                </a:solidFill>
                <a:latin typeface="Source Sans Pro SemiBold"/>
                <a:ea typeface="Source Sans Pro SemiBold"/>
                <a:cs typeface="Source Sans Pro SemiBold"/>
                <a:sym typeface="Source Sans Pro SemiBold"/>
              </a:rPr>
              <a:t>Retrospect</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218" name="Google Shape;218;g801d1dbcb1_0_5"/>
          <p:cNvSpPr txBox="1"/>
          <p:nvPr/>
        </p:nvSpPr>
        <p:spPr>
          <a:xfrm>
            <a:off x="457200" y="893350"/>
            <a:ext cx="8095800" cy="47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b="1">
                <a:solidFill>
                  <a:schemeClr val="dk1"/>
                </a:solidFill>
                <a:latin typeface="Source Sans Pro"/>
                <a:ea typeface="Source Sans Pro"/>
                <a:cs typeface="Source Sans Pro"/>
                <a:sym typeface="Source Sans Pro"/>
              </a:rPr>
              <a:t>OverallRating &amp; Gender</a:t>
            </a: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chemeClr val="dk1"/>
              </a:buClr>
              <a:buSzPts val="11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45720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pic>
        <p:nvPicPr>
          <p:cNvPr id="219" name="Google Shape;219;g801d1dbcb1_0_5"/>
          <p:cNvPicPr preferRelativeResize="0"/>
          <p:nvPr/>
        </p:nvPicPr>
        <p:blipFill rotWithShape="1">
          <a:blip r:embed="rId3">
            <a:alphaModFix/>
          </a:blip>
          <a:srcRect l="54168"/>
          <a:stretch/>
        </p:blipFill>
        <p:spPr>
          <a:xfrm>
            <a:off x="457201" y="1418775"/>
            <a:ext cx="3382451" cy="2988000"/>
          </a:xfrm>
          <a:prstGeom prst="rect">
            <a:avLst/>
          </a:prstGeom>
          <a:noFill/>
          <a:ln>
            <a:noFill/>
          </a:ln>
        </p:spPr>
      </p:pic>
      <p:pic>
        <p:nvPicPr>
          <p:cNvPr id="220" name="Google Shape;220;g801d1dbcb1_0_5"/>
          <p:cNvPicPr preferRelativeResize="0"/>
          <p:nvPr/>
        </p:nvPicPr>
        <p:blipFill rotWithShape="1">
          <a:blip r:embed="rId4">
            <a:alphaModFix/>
          </a:blip>
          <a:srcRect t="2733"/>
          <a:stretch/>
        </p:blipFill>
        <p:spPr>
          <a:xfrm>
            <a:off x="3937864" y="1344825"/>
            <a:ext cx="4867626" cy="3135900"/>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801d1dbcb1_0_16"/>
          <p:cNvSpPr txBox="1">
            <a:spLocks noGrp="1"/>
          </p:cNvSpPr>
          <p:nvPr>
            <p:ph type="sldNum" idx="12"/>
          </p:nvPr>
        </p:nvSpPr>
        <p:spPr>
          <a:xfrm>
            <a:off x="845065" y="4804750"/>
            <a:ext cx="846000" cy="2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ltLang="zh-CN"/>
              <a:t>9</a:t>
            </a:fld>
            <a:endParaRPr/>
          </a:p>
        </p:txBody>
      </p:sp>
      <p:sp>
        <p:nvSpPr>
          <p:cNvPr id="226" name="Google Shape;226;g801d1dbcb1_0_16"/>
          <p:cNvSpPr txBox="1"/>
          <p:nvPr/>
        </p:nvSpPr>
        <p:spPr>
          <a:xfrm>
            <a:off x="457200" y="176662"/>
            <a:ext cx="8095800" cy="406200"/>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2400"/>
              <a:buFont typeface="Arial"/>
              <a:buNone/>
            </a:pPr>
            <a:r>
              <a:rPr lang="zh-CN" sz="3600" b="1">
                <a:solidFill>
                  <a:schemeClr val="lt1"/>
                </a:solidFill>
                <a:latin typeface="Source Sans Pro SemiBold"/>
                <a:ea typeface="Source Sans Pro SemiBold"/>
                <a:cs typeface="Source Sans Pro SemiBold"/>
                <a:sym typeface="Source Sans Pro SemiBold"/>
              </a:rPr>
              <a:t>Retrospect</a:t>
            </a:r>
            <a:endParaRPr sz="3000" b="1" i="0" u="none" strike="noStrike" cap="none">
              <a:solidFill>
                <a:schemeClr val="lt1"/>
              </a:solidFill>
              <a:latin typeface="Source Sans Pro SemiBold"/>
              <a:ea typeface="Source Sans Pro SemiBold"/>
              <a:cs typeface="Source Sans Pro SemiBold"/>
              <a:sym typeface="Source Sans Pro SemiBold"/>
            </a:endParaRPr>
          </a:p>
        </p:txBody>
      </p:sp>
      <p:sp>
        <p:nvSpPr>
          <p:cNvPr id="227" name="Google Shape;227;g801d1dbcb1_0_16"/>
          <p:cNvSpPr txBox="1"/>
          <p:nvPr/>
        </p:nvSpPr>
        <p:spPr>
          <a:xfrm>
            <a:off x="457200" y="893350"/>
            <a:ext cx="8095800" cy="47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b="1">
                <a:solidFill>
                  <a:schemeClr val="dk1"/>
                </a:solidFill>
                <a:latin typeface="Source Sans Pro"/>
                <a:ea typeface="Source Sans Pro"/>
                <a:cs typeface="Source Sans Pro"/>
                <a:sym typeface="Source Sans Pro"/>
              </a:rPr>
              <a:t>OverallRating &amp; Race</a:t>
            </a:r>
            <a:endParaRPr sz="1800" b="1">
              <a:solidFill>
                <a:schemeClr val="dk1"/>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endParaRPr sz="1800" b="1" i="0" u="none" strike="noStrike" cap="none">
              <a:solidFill>
                <a:srgbClr val="000000"/>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Clr>
                <a:schemeClr val="dk1"/>
              </a:buClr>
              <a:buSzPts val="1100"/>
              <a:buFont typeface="Arial"/>
              <a:buNone/>
            </a:pPr>
            <a:endParaRPr sz="1800" b="1" i="0" u="none" strike="noStrike" cap="none">
              <a:solidFill>
                <a:schemeClr val="dk1"/>
              </a:solidFill>
              <a:latin typeface="Source Sans Pro"/>
              <a:ea typeface="Source Sans Pro"/>
              <a:cs typeface="Source Sans Pro"/>
              <a:sym typeface="Source Sans Pro"/>
            </a:endParaRPr>
          </a:p>
          <a:p>
            <a:pPr marL="457200" marR="0" lvl="0" indent="45720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pic>
        <p:nvPicPr>
          <p:cNvPr id="228" name="Google Shape;228;g801d1dbcb1_0_16"/>
          <p:cNvPicPr preferRelativeResize="0"/>
          <p:nvPr/>
        </p:nvPicPr>
        <p:blipFill rotWithShape="1">
          <a:blip r:embed="rId3">
            <a:alphaModFix/>
          </a:blip>
          <a:srcRect l="52365"/>
          <a:stretch/>
        </p:blipFill>
        <p:spPr>
          <a:xfrm>
            <a:off x="153375" y="1533050"/>
            <a:ext cx="4158049" cy="2875000"/>
          </a:xfrm>
          <a:prstGeom prst="rect">
            <a:avLst/>
          </a:prstGeom>
          <a:noFill/>
          <a:ln>
            <a:noFill/>
          </a:ln>
        </p:spPr>
      </p:pic>
      <p:pic>
        <p:nvPicPr>
          <p:cNvPr id="229" name="Google Shape;229;g801d1dbcb1_0_16"/>
          <p:cNvPicPr preferRelativeResize="0"/>
          <p:nvPr/>
        </p:nvPicPr>
        <p:blipFill rotWithShape="1">
          <a:blip r:embed="rId4">
            <a:alphaModFix/>
          </a:blip>
          <a:srcRect/>
          <a:stretch/>
        </p:blipFill>
        <p:spPr>
          <a:xfrm>
            <a:off x="3946150" y="1977850"/>
            <a:ext cx="5184852" cy="2980949"/>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name="SU_Preso_4x3_v4">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8654</Words>
  <Application>Microsoft Office PowerPoint</Application>
  <PresentationFormat>全屏显示(16:9)</PresentationFormat>
  <Paragraphs>304</Paragraphs>
  <Slides>36</Slides>
  <Notes>36</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36</vt:i4>
      </vt:variant>
    </vt:vector>
  </HeadingPairs>
  <TitlesOfParts>
    <vt:vector size="45" baseType="lpstr">
      <vt:lpstr>Arial</vt:lpstr>
      <vt:lpstr>Source Sans Pro</vt:lpstr>
      <vt:lpstr>Source Sans Pro SemiBold</vt:lpstr>
      <vt:lpstr>Times New Roman</vt:lpstr>
      <vt:lpstr>Noto Sans Symbols</vt:lpstr>
      <vt:lpstr>Calibri</vt:lpstr>
      <vt:lpstr>SU_Preso_4x3_v4</vt:lpstr>
      <vt:lpstr>SU_Template_TopBar</vt:lpstr>
      <vt:lpstr>SU_Template_TopBar</vt:lpstr>
      <vt:lpstr>    Bias Check and mitigate in Hiring Final 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Bias Check and mitigate in Hiring Final Presentation</dc:title>
  <dc:creator>Donghuai LI</dc:creator>
  <cp:lastModifiedBy>Donghuai LI</cp:lastModifiedBy>
  <cp:revision>1</cp:revision>
  <dcterms:modified xsi:type="dcterms:W3CDTF">2020-11-05T01:07:02Z</dcterms:modified>
</cp:coreProperties>
</file>